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58" r:id="rId3"/>
    <p:sldId id="265" r:id="rId4"/>
    <p:sldId id="266" r:id="rId5"/>
    <p:sldId id="262" r:id="rId6"/>
    <p:sldId id="263" r:id="rId7"/>
    <p:sldId id="267" r:id="rId8"/>
    <p:sldId id="268" r:id="rId9"/>
    <p:sldId id="264" r:id="rId10"/>
    <p:sldId id="261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15FBA08-84A2-4E01-BC13-514905A4E2AF}" v="2" dt="2023-08-15T19:52:43.45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75879" autoAdjust="0"/>
  </p:normalViewPr>
  <p:slideViewPr>
    <p:cSldViewPr snapToGrid="0">
      <p:cViewPr varScale="1">
        <p:scale>
          <a:sx n="60" d="100"/>
          <a:sy n="60" d="100"/>
        </p:scale>
        <p:origin x="1478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essa TAFUA" userId="1d95c76e-e8e1-41b5-b020-7e8eb780beb3" providerId="ADAL" clId="{D15FBA08-84A2-4E01-BC13-514905A4E2AF}"/>
    <pc:docChg chg="undo custSel addSld modSld">
      <pc:chgData name="Tessa TAFUA" userId="1d95c76e-e8e1-41b5-b020-7e8eb780beb3" providerId="ADAL" clId="{D15FBA08-84A2-4E01-BC13-514905A4E2AF}" dt="2023-08-15T19:53:24.863" v="158" actId="20577"/>
      <pc:docMkLst>
        <pc:docMk/>
      </pc:docMkLst>
      <pc:sldChg chg="modSp mod">
        <pc:chgData name="Tessa TAFUA" userId="1d95c76e-e8e1-41b5-b020-7e8eb780beb3" providerId="ADAL" clId="{D15FBA08-84A2-4E01-BC13-514905A4E2AF}" dt="2023-08-15T19:53:24.863" v="158" actId="20577"/>
        <pc:sldMkLst>
          <pc:docMk/>
          <pc:sldMk cId="1871166538" sldId="256"/>
        </pc:sldMkLst>
        <pc:spChg chg="mod">
          <ac:chgData name="Tessa TAFUA" userId="1d95c76e-e8e1-41b5-b020-7e8eb780beb3" providerId="ADAL" clId="{D15FBA08-84A2-4E01-BC13-514905A4E2AF}" dt="2023-08-15T19:53:24.863" v="158" actId="20577"/>
          <ac:spMkLst>
            <pc:docMk/>
            <pc:sldMk cId="1871166538" sldId="256"/>
            <ac:spMk id="2" creationId="{DCA21D94-7F5A-F41B-FBF8-27B71932581C}"/>
          </ac:spMkLst>
        </pc:spChg>
      </pc:sldChg>
      <pc:sldChg chg="addSp modSp mod setBg modClrScheme chgLayout">
        <pc:chgData name="Tessa TAFUA" userId="1d95c76e-e8e1-41b5-b020-7e8eb780beb3" providerId="ADAL" clId="{D15FBA08-84A2-4E01-BC13-514905A4E2AF}" dt="2023-08-15T19:48:10.267" v="72" actId="14100"/>
        <pc:sldMkLst>
          <pc:docMk/>
          <pc:sldMk cId="2070928451" sldId="263"/>
        </pc:sldMkLst>
        <pc:spChg chg="mod ord">
          <ac:chgData name="Tessa TAFUA" userId="1d95c76e-e8e1-41b5-b020-7e8eb780beb3" providerId="ADAL" clId="{D15FBA08-84A2-4E01-BC13-514905A4E2AF}" dt="2023-08-15T19:47:48.381" v="67" actId="26606"/>
          <ac:spMkLst>
            <pc:docMk/>
            <pc:sldMk cId="2070928451" sldId="263"/>
            <ac:spMk id="2" creationId="{F3AED9B9-F898-BBEF-C3D3-C5A552236006}"/>
          </ac:spMkLst>
        </pc:spChg>
        <pc:spChg chg="mod ord">
          <ac:chgData name="Tessa TAFUA" userId="1d95c76e-e8e1-41b5-b020-7e8eb780beb3" providerId="ADAL" clId="{D15FBA08-84A2-4E01-BC13-514905A4E2AF}" dt="2023-08-15T19:48:01.782" v="70" actId="255"/>
          <ac:spMkLst>
            <pc:docMk/>
            <pc:sldMk cId="2070928451" sldId="263"/>
            <ac:spMk id="3" creationId="{4C953232-813A-791F-D47F-A84E5D103002}"/>
          </ac:spMkLst>
        </pc:spChg>
        <pc:spChg chg="add">
          <ac:chgData name="Tessa TAFUA" userId="1d95c76e-e8e1-41b5-b020-7e8eb780beb3" providerId="ADAL" clId="{D15FBA08-84A2-4E01-BC13-514905A4E2AF}" dt="2023-08-15T19:47:48.381" v="67" actId="26606"/>
          <ac:spMkLst>
            <pc:docMk/>
            <pc:sldMk cId="2070928451" sldId="263"/>
            <ac:spMk id="9" creationId="{73C994B4-9721-4148-9EEC-6793CECDE8DD}"/>
          </ac:spMkLst>
        </pc:spChg>
        <pc:spChg chg="add">
          <ac:chgData name="Tessa TAFUA" userId="1d95c76e-e8e1-41b5-b020-7e8eb780beb3" providerId="ADAL" clId="{D15FBA08-84A2-4E01-BC13-514905A4E2AF}" dt="2023-08-15T19:47:48.381" v="67" actId="26606"/>
          <ac:spMkLst>
            <pc:docMk/>
            <pc:sldMk cId="2070928451" sldId="263"/>
            <ac:spMk id="11" creationId="{F9D95E49-763A-4886-B038-82F734740554}"/>
          </ac:spMkLst>
        </pc:spChg>
        <pc:spChg chg="add">
          <ac:chgData name="Tessa TAFUA" userId="1d95c76e-e8e1-41b5-b020-7e8eb780beb3" providerId="ADAL" clId="{D15FBA08-84A2-4E01-BC13-514905A4E2AF}" dt="2023-08-15T19:47:48.381" v="67" actId="26606"/>
          <ac:spMkLst>
            <pc:docMk/>
            <pc:sldMk cId="2070928451" sldId="263"/>
            <ac:spMk id="13" creationId="{99B60357-232D-4489-8786-BF4E4F74BA76}"/>
          </ac:spMkLst>
        </pc:spChg>
        <pc:spChg chg="add">
          <ac:chgData name="Tessa TAFUA" userId="1d95c76e-e8e1-41b5-b020-7e8eb780beb3" providerId="ADAL" clId="{D15FBA08-84A2-4E01-BC13-514905A4E2AF}" dt="2023-08-15T19:47:48.381" v="67" actId="26606"/>
          <ac:spMkLst>
            <pc:docMk/>
            <pc:sldMk cId="2070928451" sldId="263"/>
            <ac:spMk id="15" creationId="{28928A89-D0B3-42AC-80FB-CA7D445693CB}"/>
          </ac:spMkLst>
        </pc:spChg>
        <pc:picChg chg="add mod">
          <ac:chgData name="Tessa TAFUA" userId="1d95c76e-e8e1-41b5-b020-7e8eb780beb3" providerId="ADAL" clId="{D15FBA08-84A2-4E01-BC13-514905A4E2AF}" dt="2023-08-15T19:48:10.267" v="72" actId="14100"/>
          <ac:picMkLst>
            <pc:docMk/>
            <pc:sldMk cId="2070928451" sldId="263"/>
            <ac:picMk id="4" creationId="{8CC62809-C0A2-D9B5-55CD-4B2B812B0ECF}"/>
          </ac:picMkLst>
        </pc:picChg>
        <pc:cxnChg chg="add">
          <ac:chgData name="Tessa TAFUA" userId="1d95c76e-e8e1-41b5-b020-7e8eb780beb3" providerId="ADAL" clId="{D15FBA08-84A2-4E01-BC13-514905A4E2AF}" dt="2023-08-15T19:47:48.381" v="67" actId="26606"/>
          <ac:cxnSpMkLst>
            <pc:docMk/>
            <pc:sldMk cId="2070928451" sldId="263"/>
            <ac:cxnSpMk id="17" creationId="{F085D7B9-E066-4923-8CB7-294BF306296A}"/>
          </ac:cxnSpMkLst>
        </pc:cxnChg>
        <pc:cxnChg chg="add">
          <ac:chgData name="Tessa TAFUA" userId="1d95c76e-e8e1-41b5-b020-7e8eb780beb3" providerId="ADAL" clId="{D15FBA08-84A2-4E01-BC13-514905A4E2AF}" dt="2023-08-15T19:47:48.381" v="67" actId="26606"/>
          <ac:cxnSpMkLst>
            <pc:docMk/>
            <pc:sldMk cId="2070928451" sldId="263"/>
            <ac:cxnSpMk id="19" creationId="{25443840-A796-4C43-8DC1-1B738EFEC522}"/>
          </ac:cxnSpMkLst>
        </pc:cxnChg>
      </pc:sldChg>
      <pc:sldChg chg="modSp add mod">
        <pc:chgData name="Tessa TAFUA" userId="1d95c76e-e8e1-41b5-b020-7e8eb780beb3" providerId="ADAL" clId="{D15FBA08-84A2-4E01-BC13-514905A4E2AF}" dt="2023-08-15T19:49:00.964" v="137" actId="1076"/>
        <pc:sldMkLst>
          <pc:docMk/>
          <pc:sldMk cId="483336403" sldId="267"/>
        </pc:sldMkLst>
        <pc:spChg chg="mod">
          <ac:chgData name="Tessa TAFUA" userId="1d95c76e-e8e1-41b5-b020-7e8eb780beb3" providerId="ADAL" clId="{D15FBA08-84A2-4E01-BC13-514905A4E2AF}" dt="2023-08-15T19:48:35.415" v="131" actId="20577"/>
          <ac:spMkLst>
            <pc:docMk/>
            <pc:sldMk cId="483336403" sldId="267"/>
            <ac:spMk id="2" creationId="{F3AED9B9-F898-BBEF-C3D3-C5A552236006}"/>
          </ac:spMkLst>
        </pc:spChg>
        <pc:spChg chg="mod">
          <ac:chgData name="Tessa TAFUA" userId="1d95c76e-e8e1-41b5-b020-7e8eb780beb3" providerId="ADAL" clId="{D15FBA08-84A2-4E01-BC13-514905A4E2AF}" dt="2023-08-15T19:49:00.964" v="137" actId="1076"/>
          <ac:spMkLst>
            <pc:docMk/>
            <pc:sldMk cId="483336403" sldId="267"/>
            <ac:spMk id="3" creationId="{4C953232-813A-791F-D47F-A84E5D103002}"/>
          </ac:spMkLst>
        </pc:spChg>
      </pc:sldChg>
      <pc:sldChg chg="addSp modSp add mod">
        <pc:chgData name="Tessa TAFUA" userId="1d95c76e-e8e1-41b5-b020-7e8eb780beb3" providerId="ADAL" clId="{D15FBA08-84A2-4E01-BC13-514905A4E2AF}" dt="2023-08-15T19:53:00.871" v="156" actId="1076"/>
        <pc:sldMkLst>
          <pc:docMk/>
          <pc:sldMk cId="2950120690" sldId="268"/>
        </pc:sldMkLst>
        <pc:spChg chg="mod">
          <ac:chgData name="Tessa TAFUA" userId="1d95c76e-e8e1-41b5-b020-7e8eb780beb3" providerId="ADAL" clId="{D15FBA08-84A2-4E01-BC13-514905A4E2AF}" dt="2023-08-15T19:49:15.772" v="146" actId="20577"/>
          <ac:spMkLst>
            <pc:docMk/>
            <pc:sldMk cId="2950120690" sldId="268"/>
            <ac:spMk id="2" creationId="{F3AED9B9-F898-BBEF-C3D3-C5A552236006}"/>
          </ac:spMkLst>
        </pc:spChg>
        <pc:spChg chg="mod">
          <ac:chgData name="Tessa TAFUA" userId="1d95c76e-e8e1-41b5-b020-7e8eb780beb3" providerId="ADAL" clId="{D15FBA08-84A2-4E01-BC13-514905A4E2AF}" dt="2023-08-15T19:52:39.890" v="152" actId="14100"/>
          <ac:spMkLst>
            <pc:docMk/>
            <pc:sldMk cId="2950120690" sldId="268"/>
            <ac:spMk id="3" creationId="{4C953232-813A-791F-D47F-A84E5D103002}"/>
          </ac:spMkLst>
        </pc:spChg>
        <pc:picChg chg="add mod">
          <ac:chgData name="Tessa TAFUA" userId="1d95c76e-e8e1-41b5-b020-7e8eb780beb3" providerId="ADAL" clId="{D15FBA08-84A2-4E01-BC13-514905A4E2AF}" dt="2023-08-15T19:53:00.871" v="156" actId="1076"/>
          <ac:picMkLst>
            <pc:docMk/>
            <pc:sldMk cId="2950120690" sldId="268"/>
            <ac:picMk id="5" creationId="{07BE1783-4B40-B5A7-4AEE-D1553C2BC08A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C0F2343-D53C-4FDD-88AB-7A9444794BE6}" type="datetimeFigureOut">
              <a:rPr lang="en-AS" smtClean="0"/>
              <a:t>08/16/2023</a:t>
            </a:fld>
            <a:endParaRPr lang="en-A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A9E17B-70C5-4289-B6E3-A096F02C4041}" type="slidenum">
              <a:rPr lang="en-AS" smtClean="0"/>
              <a:t>‹#›</a:t>
            </a:fld>
            <a:endParaRPr lang="en-AS"/>
          </a:p>
        </p:txBody>
      </p:sp>
    </p:spTree>
    <p:extLst>
      <p:ext uri="{BB962C8B-B14F-4D97-AF65-F5344CB8AC3E}">
        <p14:creationId xmlns:p14="http://schemas.microsoft.com/office/powerpoint/2010/main" val="5103947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powerbi.com/view?r=eyJrIjoiYWNlODM2OTktNTQ3Zi00ZjRhLWE5MTctZWVjODA5MDkxZWQyIiwidCI6ImVhYTZiZTU0LTQ2ODctNDBjNC05ODI3LWMwNDRiZDhlOGQzYyIsImMiOjl9" TargetMode="External"/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hlinkClick r:id="rId3"/>
              </a:rPr>
              <a:t>Microsoft Power BI</a:t>
            </a:r>
            <a:r>
              <a:rPr lang="en-AS" dirty="0"/>
              <a:t> link for dashboard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A9E17B-70C5-4289-B6E3-A096F02C4041}" type="slidenum">
              <a:rPr lang="en-AS" smtClean="0"/>
              <a:t>9</a:t>
            </a:fld>
            <a:endParaRPr lang="en-AS"/>
          </a:p>
        </p:txBody>
      </p:sp>
    </p:spTree>
    <p:extLst>
      <p:ext uri="{BB962C8B-B14F-4D97-AF65-F5344CB8AC3E}">
        <p14:creationId xmlns:p14="http://schemas.microsoft.com/office/powerpoint/2010/main" val="34482044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6243F8-F4B9-C5D9-6ACD-5BDC137409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449D4B7-C81B-64DF-75F5-93E2A5C29A3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46B41E-3ED1-05A5-71C7-DB507E20DD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C52482-80FE-4C66-BD5E-9DB187189179}" type="datetimeFigureOut">
              <a:rPr lang="en-AU" smtClean="0"/>
              <a:t>16/08/2023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17C413-1FD1-80A6-EE42-0A5A353AE4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4F464F-154F-16EB-A1B6-9AF48A400C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F3E6D2-E6F3-4A04-A545-77B990EABBD5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3364116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94DAF7-C336-8A92-CDE0-FD30A1CA9C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6F829A-161C-4D73-C048-FBE1F71353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9E6504-7DA3-CC54-B752-4A9298C160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C52482-80FE-4C66-BD5E-9DB187189179}" type="datetimeFigureOut">
              <a:rPr lang="en-AU" smtClean="0"/>
              <a:t>16/08/2023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146917-D713-FE1C-B565-26CE300E9B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61F77F-3FDD-796F-B5ED-87C904FE03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F3E6D2-E6F3-4A04-A545-77B990EABBD5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0662891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A91D22-3A4B-0BC4-E121-732B176822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5313726-1544-F36A-18ED-A1A13C4683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A0BC29-5C99-3E1F-CE03-75DAC1B889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C52482-80FE-4C66-BD5E-9DB187189179}" type="datetimeFigureOut">
              <a:rPr lang="en-AU" smtClean="0"/>
              <a:t>16/08/2023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BECB88-3ABC-3F6B-7B22-C580EB7D0C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6C9E35-36AD-1429-15AB-4633594D2C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F3E6D2-E6F3-4A04-A545-77B990EABBD5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0497255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597333-9017-D8A6-7BC5-7EE58EA858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E7E411-561D-F2C8-7A9F-89CDB921094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568FF95-19B5-CEDF-25F6-9F08BBAA327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9F36170-AA8D-239B-05F8-8217DC7DA3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C52482-80FE-4C66-BD5E-9DB187189179}" type="datetimeFigureOut">
              <a:rPr lang="en-AU" smtClean="0"/>
              <a:t>16/08/2023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864C63A-1A0E-CC0C-F3F2-D9F2AD6438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8E23A2D-9772-3EF3-2DB9-C3C674EE93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F3E6D2-E6F3-4A04-A545-77B990EABBD5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5103769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EE208C-799C-D9B4-4BB1-267D617B37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7B43E2E-D343-3604-56E2-0E6CAB1FAF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C4859AC-09D2-1A70-1633-B2C43A6F7AA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0AF546D-8A1C-8A71-99E7-B23A67CE173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70A3F82-B1B2-CF30-8A85-31690BC82AF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790EB3A-F725-A0E9-4F52-01E90BC45B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C52482-80FE-4C66-BD5E-9DB187189179}" type="datetimeFigureOut">
              <a:rPr lang="en-AU" smtClean="0"/>
              <a:t>16/08/2023</a:t>
            </a:fld>
            <a:endParaRPr lang="en-AU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528E344-7666-3FDF-ADEA-A011C5C2F8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E545F95-7746-BB2B-89B3-DA5908FCC4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F3E6D2-E6F3-4A04-A545-77B990EABBD5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1480219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13A0A5-5EB0-A4CC-57F6-1B9E19B69C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E510456-02E0-7EC4-286C-40D41D8156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C52482-80FE-4C66-BD5E-9DB187189179}" type="datetimeFigureOut">
              <a:rPr lang="en-AU" smtClean="0"/>
              <a:t>16/08/2023</a:t>
            </a:fld>
            <a:endParaRPr lang="en-A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7C18C27-4D34-31BF-06D1-4FC0C6FCCF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F47793A-5F61-27BA-8244-FEDB4BEC67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F3E6D2-E6F3-4A04-A545-77B990EABBD5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2299041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D6E4624-4AF0-CBEE-477F-5C4978CE48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C52482-80FE-4C66-BD5E-9DB187189179}" type="datetimeFigureOut">
              <a:rPr lang="en-AU" smtClean="0"/>
              <a:t>16/08/2023</a:t>
            </a:fld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9DD1AB6-BD64-47CF-FA09-F26169E040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5F0B626-B611-C666-FA4F-5DE2497C1B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F3E6D2-E6F3-4A04-A545-77B990EABBD5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820463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641F72-8271-C4D1-89C6-C1C08C432F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85477C-56EE-5114-2416-8A2DB3DE41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FA8FC8-97E1-4B9D-B9A0-94012CB75E8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5EA4AE0-E98F-E653-816A-EFDCE62FD2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C52482-80FE-4C66-BD5E-9DB187189179}" type="datetimeFigureOut">
              <a:rPr lang="en-AU" smtClean="0"/>
              <a:t>16/08/2023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AC424C0-215E-D743-3FF1-16108B419E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CCD4515-32B2-B2B4-DA63-B7E095D2E2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F3E6D2-E6F3-4A04-A545-77B990EABBD5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1485045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B73073-424C-D3C5-F5F4-F562D13AD9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A31CCDD-DDA1-7C13-17E9-26EA44FDEE5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10474D9-86F7-40C9-E546-B9F313E0786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55FB4F0-1E1A-D3ED-59C5-97A9FF6F16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C52482-80FE-4C66-BD5E-9DB187189179}" type="datetimeFigureOut">
              <a:rPr lang="en-AU" smtClean="0"/>
              <a:t>16/08/2023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2CAFACB-8D81-9735-6F48-2AF02054ED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6EC174E-DC2B-336F-D44D-AC7BCA3A84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F3E6D2-E6F3-4A04-A545-77B990EABBD5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1712473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B50D0A-35A0-0EFE-D85A-8D3AEFAD80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2B840B7-503C-FEE6-5864-3AEA1EF6082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EA5AA4-5C3E-3B6C-E4D8-1D08A6705F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C52482-80FE-4C66-BD5E-9DB187189179}" type="datetimeFigureOut">
              <a:rPr lang="en-AU" smtClean="0"/>
              <a:t>16/08/2023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FDBF9C-4399-9E84-B364-7A44BCBAE8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9EED16-1609-E98F-F844-12B63075BC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F3E6D2-E6F3-4A04-A545-77B990EABBD5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4665852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F79695C-C7C5-2BA1-6C61-161AC9A25D7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27135C9-8F1B-EB94-2551-17E49DF6805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7BC95B-8798-066F-571D-5CFA31D5C2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C52482-80FE-4C66-BD5E-9DB187189179}" type="datetimeFigureOut">
              <a:rPr lang="en-AU" smtClean="0"/>
              <a:t>16/08/2023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B1431B-BEC2-F1D0-8EA5-52B1ED6D06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4AE447-46C4-4D99-0C1F-C7DB42C219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F3E6D2-E6F3-4A04-A545-77B990EABBD5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6655946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B44DE22-CF64-CFFC-E3F8-4FF681CC73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76C63BF-431E-9B30-4A6B-BB9DD66994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AA5CD1-7B31-1BED-AFB5-5690AA1DEB9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C52482-80FE-4C66-BD5E-9DB187189179}" type="datetimeFigureOut">
              <a:rPr lang="en-AU" smtClean="0"/>
              <a:t>16/08/2023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B9552F-8717-EE90-8350-873DCC509D8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9A9F5B-F1B3-E650-9693-7B15D60C8D4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F3E6D2-E6F3-4A04-A545-77B990EABBD5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8319672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A21D94-7F5A-F41B-FBF8-27B71932581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9899" y="2432482"/>
            <a:ext cx="12112101" cy="2237172"/>
          </a:xfrm>
        </p:spPr>
        <p:txBody>
          <a:bodyPr>
            <a:normAutofit fontScale="90000"/>
          </a:bodyPr>
          <a:lstStyle/>
          <a:p>
            <a:r>
              <a:rPr lang="en-US" sz="2700" b="1"/>
              <a:t>Agenda Item 23: </a:t>
            </a:r>
            <a:br>
              <a:rPr lang="en-US" sz="2700" b="1" dirty="0"/>
            </a:br>
            <a:r>
              <a:rPr lang="en-AS" sz="2700" b="1" dirty="0"/>
              <a:t>Title:  Donor and Partner Meeting Update</a:t>
            </a:r>
            <a:br>
              <a:rPr lang="en-US" dirty="0"/>
            </a:br>
            <a:r>
              <a:rPr lang="en-AU" sz="4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en-AU" sz="1800" dirty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AU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AA0D9AB-B25B-1EB9-B37B-61673150F7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183448"/>
            <a:ext cx="9144000" cy="1655762"/>
          </a:xfrm>
        </p:spPr>
        <p:txBody>
          <a:bodyPr/>
          <a:lstStyle/>
          <a:p>
            <a:r>
              <a:rPr lang="en-US" dirty="0"/>
              <a:t>Presenter: </a:t>
            </a:r>
            <a:r>
              <a:rPr lang="en-AS" dirty="0"/>
              <a:t>Salesa</a:t>
            </a:r>
            <a:endParaRPr lang="en-AU" dirty="0"/>
          </a:p>
        </p:txBody>
      </p:sp>
      <p:pic>
        <p:nvPicPr>
          <p:cNvPr id="6" name="Picture 5" descr="A logo with a sun and blue waves&#10;&#10;Description automatically generated">
            <a:extLst>
              <a:ext uri="{FF2B5EF4-FFF2-40B4-BE49-F238E27FC236}">
                <a16:creationId xmlns:a16="http://schemas.microsoft.com/office/drawing/2014/main" id="{961D6B83-A722-F628-2372-73172277FB7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743" b="20296"/>
          <a:stretch/>
        </p:blipFill>
        <p:spPr>
          <a:xfrm>
            <a:off x="0" y="0"/>
            <a:ext cx="12192000" cy="1655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11665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433C9D-81BA-3778-38B4-C817CB4B0C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478422"/>
            <a:ext cx="7553738" cy="967125"/>
          </a:xfrm>
        </p:spPr>
        <p:txBody>
          <a:bodyPr/>
          <a:lstStyle/>
          <a:p>
            <a:r>
              <a:rPr lang="en-US" b="1" dirty="0"/>
              <a:t>Background</a:t>
            </a:r>
            <a:endParaRPr lang="en-AU" b="1" dirty="0"/>
          </a:p>
        </p:txBody>
      </p:sp>
      <p:pic>
        <p:nvPicPr>
          <p:cNvPr id="6" name="Content Placeholder 5" descr="A logo with a sun and blue waves&#10;&#10;Description automatically generated">
            <a:extLst>
              <a:ext uri="{FF2B5EF4-FFF2-40B4-BE49-F238E27FC236}">
                <a16:creationId xmlns:a16="http://schemas.microsoft.com/office/drawing/2014/main" id="{512C779E-0B2F-80BB-3F29-2CD7D0CC5DC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969" b="21164"/>
          <a:stretch/>
        </p:blipFill>
        <p:spPr>
          <a:xfrm>
            <a:off x="0" y="4424"/>
            <a:ext cx="12205472" cy="1628775"/>
          </a:xfr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583EF2-9689-B573-6DDA-222FDBA8CCDA}"/>
              </a:ext>
            </a:extLst>
          </p:cNvPr>
          <p:cNvSpPr txBox="1">
            <a:spLocks/>
          </p:cNvSpPr>
          <p:nvPr/>
        </p:nvSpPr>
        <p:spPr>
          <a:xfrm>
            <a:off x="609600" y="2457779"/>
            <a:ext cx="7677150" cy="4095749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3200" dirty="0">
                <a:solidFill>
                  <a:srgbClr val="000000"/>
                </a:solidFill>
              </a:rPr>
              <a:t>1. First Roundtable meeting held in Honiara, 2017</a:t>
            </a:r>
          </a:p>
          <a:p>
            <a:pPr lvl="1" algn="just"/>
            <a:r>
              <a:rPr lang="en-AU" sz="18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Provide an </a:t>
            </a:r>
            <a:r>
              <a:rPr lang="en-AU" sz="18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opportunity for NMHSs, donors and partners to discuss programs </a:t>
            </a:r>
            <a:r>
              <a:rPr lang="en-AU" sz="18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and their support for the continued development of weather and climate resilient of Pacific communities.</a:t>
            </a:r>
          </a:p>
          <a:p>
            <a:pPr lvl="1" algn="just"/>
            <a:r>
              <a:rPr lang="en-AU" sz="18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Forum for discussion </a:t>
            </a:r>
            <a:r>
              <a:rPr lang="en-AU" sz="18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on sustainable weather, climate, hydrology, and ocean services, in the context of the PIMS, and the PRSCS and resources mobilization during the PMC and the donors and partners roundtable meeting </a:t>
            </a:r>
          </a:p>
          <a:p>
            <a:pPr lvl="1" algn="just"/>
            <a:endParaRPr lang="en-US" sz="2800" dirty="0">
              <a:solidFill>
                <a:srgbClr val="000000"/>
              </a:solidFill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3200" b="1" kern="1400" spc="-50" dirty="0">
                <a:solidFill>
                  <a:srgbClr val="000000"/>
                </a:solidFill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  Second Tanoa Session with Partners and Countries, 2019</a:t>
            </a:r>
          </a:p>
          <a:p>
            <a:pPr marL="642931" lvl="1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n-US" sz="1800" dirty="0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updating of the Project Mapping </a:t>
            </a:r>
            <a:endParaRPr lang="en-AU" sz="18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642931" lvl="1" indent="-342900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en-US" sz="1800" dirty="0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Overview of the existing coordination mechanisms at SPREP to implement the PIMS</a:t>
            </a:r>
            <a:endParaRPr lang="en-AU" sz="18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Picture 3" descr="A picture containing person, indoor, standing&#10;&#10;Description automatically generated">
            <a:extLst>
              <a:ext uri="{FF2B5EF4-FFF2-40B4-BE49-F238E27FC236}">
                <a16:creationId xmlns:a16="http://schemas.microsoft.com/office/drawing/2014/main" id="{50AB4CE1-6142-FE97-A24F-C797FD35B23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10524" y="1733575"/>
            <a:ext cx="3781475" cy="2609850"/>
          </a:xfrm>
          <a:prstGeom prst="rect">
            <a:avLst/>
          </a:prstGeom>
        </p:spPr>
      </p:pic>
      <p:pic>
        <p:nvPicPr>
          <p:cNvPr id="5" name="Picture 4" descr="A person speaking into a microphone in front of a group of people&#10;&#10;Description automatically generated">
            <a:extLst>
              <a:ext uri="{FF2B5EF4-FFF2-40B4-BE49-F238E27FC236}">
                <a16:creationId xmlns:a16="http://schemas.microsoft.com/office/drawing/2014/main" id="{7865C6E2-CD0E-72F3-01E1-205489D7AB5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9110" y="4349406"/>
            <a:ext cx="3781475" cy="25209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3498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BAEF06AB-3D18-7D6C-4136-3AE2E906E7E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8537115"/>
              </p:ext>
            </p:extLst>
          </p:nvPr>
        </p:nvGraphicFramePr>
        <p:xfrm>
          <a:off x="410309" y="199292"/>
          <a:ext cx="11346264" cy="728183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776943">
                  <a:extLst>
                    <a:ext uri="{9D8B030D-6E8A-4147-A177-3AD203B41FA5}">
                      <a16:colId xmlns:a16="http://schemas.microsoft.com/office/drawing/2014/main" val="2753789887"/>
                    </a:ext>
                  </a:extLst>
                </a:gridCol>
                <a:gridCol w="6779317">
                  <a:extLst>
                    <a:ext uri="{9D8B030D-6E8A-4147-A177-3AD203B41FA5}">
                      <a16:colId xmlns:a16="http://schemas.microsoft.com/office/drawing/2014/main" val="3709318576"/>
                    </a:ext>
                  </a:extLst>
                </a:gridCol>
                <a:gridCol w="2790004">
                  <a:extLst>
                    <a:ext uri="{9D8B030D-6E8A-4147-A177-3AD203B41FA5}">
                      <a16:colId xmlns:a16="http://schemas.microsoft.com/office/drawing/2014/main" val="3840276945"/>
                    </a:ext>
                  </a:extLst>
                </a:gridCol>
              </a:tblGrid>
              <a:tr h="281191">
                <a:tc grid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>
                          <a:effectLst/>
                        </a:rPr>
                        <a:t>Session 1: Welcoming Formalities</a:t>
                      </a:r>
                      <a:endParaRPr lang="en-A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847" marR="51847" marT="0" marB="0"/>
                </a:tc>
                <a:tc hMerge="1">
                  <a:txBody>
                    <a:bodyPr/>
                    <a:lstStyle/>
                    <a:p>
                      <a:endParaRPr lang="en-A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4929235"/>
                  </a:ext>
                </a:extLst>
              </a:tr>
              <a:tr h="185425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>
                          <a:effectLst/>
                        </a:rPr>
                        <a:t>9.00-9.30</a:t>
                      </a:r>
                      <a:endParaRPr lang="en-A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847" marR="51847" marT="0" marB="0"/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buFont typeface="Calibri" panose="020F0502020204030204" pitchFamily="34" charset="0"/>
                        <a:buChar char="-"/>
                      </a:pPr>
                      <a:r>
                        <a:rPr lang="en-GB" sz="1800" dirty="0">
                          <a:effectLst/>
                        </a:rPr>
                        <a:t>Prayer - TBD</a:t>
                      </a:r>
                      <a:endParaRPr lang="en-AS" sz="1800" dirty="0">
                        <a:effectLst/>
                      </a:endParaRPr>
                    </a:p>
                    <a:p>
                      <a:pPr marL="342900" lvl="0" indent="-342900">
                        <a:lnSpc>
                          <a:spcPct val="107000"/>
                        </a:lnSpc>
                        <a:buFont typeface="Calibri" panose="020F0502020204030204" pitchFamily="34" charset="0"/>
                        <a:buChar char="-"/>
                      </a:pPr>
                      <a:r>
                        <a:rPr lang="en-GB" sz="1800" dirty="0">
                          <a:effectLst/>
                        </a:rPr>
                        <a:t>Welcome Remarks – Mr. </a:t>
                      </a:r>
                      <a:r>
                        <a:rPr lang="en-GB" sz="1800" dirty="0" err="1">
                          <a:effectLst/>
                        </a:rPr>
                        <a:t>Sefanaia</a:t>
                      </a:r>
                      <a:r>
                        <a:rPr lang="en-GB" sz="1800" dirty="0">
                          <a:effectLst/>
                        </a:rPr>
                        <a:t> Nawadra, SPREP Director General</a:t>
                      </a:r>
                      <a:endParaRPr lang="en-AS" sz="1800" dirty="0">
                        <a:effectLst/>
                      </a:endParaRPr>
                    </a:p>
                    <a:p>
                      <a:pPr marL="342900" lvl="0" indent="-342900">
                        <a:lnSpc>
                          <a:spcPct val="107000"/>
                        </a:lnSpc>
                        <a:buFont typeface="Calibri" panose="020F0502020204030204" pitchFamily="34" charset="0"/>
                        <a:buChar char="-"/>
                      </a:pPr>
                      <a:r>
                        <a:rPr lang="en-GB" sz="1800" dirty="0">
                          <a:effectLst/>
                        </a:rPr>
                        <a:t>Opening Remarks – Prof. Petteri </a:t>
                      </a:r>
                      <a:r>
                        <a:rPr lang="en-GB" sz="1800" dirty="0" err="1">
                          <a:effectLst/>
                        </a:rPr>
                        <a:t>Taalas</a:t>
                      </a:r>
                      <a:r>
                        <a:rPr lang="en-GB" sz="1800" dirty="0">
                          <a:effectLst/>
                        </a:rPr>
                        <a:t>, WMO Secretary General</a:t>
                      </a:r>
                      <a:endParaRPr lang="en-AS" sz="1800" dirty="0">
                        <a:effectLst/>
                      </a:endParaRP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Calibri" panose="020F0502020204030204" pitchFamily="34" charset="0"/>
                        <a:buChar char="-"/>
                      </a:pPr>
                      <a:r>
                        <a:rPr lang="en-GB" sz="1800" dirty="0">
                          <a:effectLst/>
                        </a:rPr>
                        <a:t>Meeting Objectives – Ms. Tagaloa Cooper-Halo</a:t>
                      </a:r>
                      <a:endParaRPr lang="en-AS" sz="18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 dirty="0">
                          <a:effectLst/>
                        </a:rPr>
                        <a:t> </a:t>
                      </a:r>
                      <a:endParaRPr lang="en-A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847" marR="5184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dirty="0">
                          <a:effectLst/>
                        </a:rPr>
                        <a:t>Moderator </a:t>
                      </a:r>
                      <a:r>
                        <a:rPr lang="en-GB" sz="1800" dirty="0">
                          <a:effectLst/>
                        </a:rPr>
                        <a:t>– Ms. Tagaloa Cooper-Halo</a:t>
                      </a:r>
                      <a:endParaRPr lang="en-A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847" marR="51847" marT="0" marB="0"/>
                </a:tc>
                <a:extLst>
                  <a:ext uri="{0D108BD9-81ED-4DB2-BD59-A6C34878D82A}">
                    <a16:rowId xmlns:a16="http://schemas.microsoft.com/office/drawing/2014/main" val="3835591171"/>
                  </a:ext>
                </a:extLst>
              </a:tr>
              <a:tr h="281191">
                <a:tc grid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>
                          <a:effectLst/>
                        </a:rPr>
                        <a:t>Session 2: Sustainable </a:t>
                      </a:r>
                      <a:r>
                        <a:rPr lang="en-GB" sz="1800">
                          <a:effectLst/>
                        </a:rPr>
                        <a:t>Regional Coordination </a:t>
                      </a:r>
                      <a:endParaRPr lang="en-A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847" marR="51847" marT="0" marB="0"/>
                </a:tc>
                <a:tc hMerge="1">
                  <a:txBody>
                    <a:bodyPr/>
                    <a:lstStyle/>
                    <a:p>
                      <a:endParaRPr lang="en-A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8415695"/>
                  </a:ext>
                </a:extLst>
              </a:tr>
              <a:tr h="176373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>
                          <a:effectLst/>
                        </a:rPr>
                        <a:t>9.30.10.00</a:t>
                      </a:r>
                      <a:endParaRPr lang="en-A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847" marR="51847" marT="0" marB="0"/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buFont typeface="Calibri" panose="020F0502020204030204" pitchFamily="34" charset="0"/>
                        <a:buChar char="-"/>
                      </a:pPr>
                      <a:r>
                        <a:rPr lang="en-GB" sz="1800">
                          <a:effectLst/>
                        </a:rPr>
                        <a:t>Overview of the Pacific Island Meteorological Strategy (PIMS) and other regional strategies and frameworks</a:t>
                      </a:r>
                      <a:endParaRPr lang="en-AS" sz="1800">
                        <a:effectLst/>
                      </a:endParaRPr>
                    </a:p>
                    <a:p>
                      <a:pPr marL="228600">
                        <a:lnSpc>
                          <a:spcPct val="107000"/>
                        </a:lnSpc>
                      </a:pPr>
                      <a:r>
                        <a:rPr lang="en-GB" sz="1800">
                          <a:effectLst/>
                        </a:rPr>
                        <a:t> </a:t>
                      </a:r>
                      <a:endParaRPr lang="en-AS" sz="1800">
                        <a:effectLst/>
                      </a:endParaRPr>
                    </a:p>
                    <a:p>
                      <a:pPr marL="342900" lvl="0" indent="-342900">
                        <a:lnSpc>
                          <a:spcPct val="107000"/>
                        </a:lnSpc>
                        <a:buFont typeface="Calibri" panose="020F0502020204030204" pitchFamily="34" charset="0"/>
                        <a:buChar char="-"/>
                      </a:pPr>
                      <a:r>
                        <a:rPr lang="en-GB" sz="1800">
                          <a:effectLst/>
                        </a:rPr>
                        <a:t>PMC governance</a:t>
                      </a:r>
                      <a:endParaRPr lang="en-AS" sz="1800">
                        <a:effectLst/>
                      </a:endParaRPr>
                    </a:p>
                    <a:p>
                      <a:pPr marL="228600">
                        <a:lnSpc>
                          <a:spcPct val="107000"/>
                        </a:lnSpc>
                      </a:pPr>
                      <a:r>
                        <a:rPr lang="en-GB" sz="1800">
                          <a:effectLst/>
                        </a:rPr>
                        <a:t> </a:t>
                      </a:r>
                      <a:endParaRPr lang="en-AS" sz="1800">
                        <a:effectLst/>
                      </a:endParaRP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Calibri" panose="020F0502020204030204" pitchFamily="34" charset="0"/>
                        <a:buChar char="-"/>
                      </a:pPr>
                      <a:r>
                        <a:rPr lang="en-GB" sz="1800">
                          <a:effectLst/>
                        </a:rPr>
                        <a:t>Links to COP28 Outcomes/Support from related initiatives</a:t>
                      </a:r>
                      <a:endParaRPr lang="en-A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847" marR="5184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>
                          <a:effectLst/>
                        </a:rPr>
                        <a:t>Moderator – </a:t>
                      </a:r>
                      <a:r>
                        <a:rPr lang="en-AS" sz="1800">
                          <a:effectLst/>
                        </a:rPr>
                        <a:t>Ben Churchill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>
                          <a:effectLst/>
                        </a:rPr>
                        <a:t> </a:t>
                      </a:r>
                      <a:endParaRPr lang="en-AS" sz="180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>
                          <a:effectLst/>
                        </a:rPr>
                        <a:t>Presenter – Tagaloa Cooper-Halo</a:t>
                      </a:r>
                      <a:endParaRPr lang="en-AS" sz="180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>
                          <a:effectLst/>
                        </a:rPr>
                        <a:t>Salesa Nihmei</a:t>
                      </a:r>
                      <a:endParaRPr lang="en-A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847" marR="51847" marT="0" marB="0"/>
                </a:tc>
                <a:extLst>
                  <a:ext uri="{0D108BD9-81ED-4DB2-BD59-A6C34878D82A}">
                    <a16:rowId xmlns:a16="http://schemas.microsoft.com/office/drawing/2014/main" val="2943201275"/>
                  </a:ext>
                </a:extLst>
              </a:tr>
              <a:tr h="33022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>
                          <a:effectLst/>
                        </a:rPr>
                        <a:t>10.00-10.</a:t>
                      </a:r>
                      <a:r>
                        <a:rPr lang="en-AS" sz="1800">
                          <a:effectLst/>
                        </a:rPr>
                        <a:t>30</a:t>
                      </a:r>
                      <a:endParaRPr lang="en-A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847" marR="5184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>
                          <a:effectLst/>
                        </a:rPr>
                        <a:t>Photo and Morning Tea</a:t>
                      </a:r>
                      <a:endParaRPr lang="en-A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847" marR="5184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>
                          <a:effectLst/>
                        </a:rPr>
                        <a:t> </a:t>
                      </a:r>
                      <a:endParaRPr lang="en-A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847" marR="51847" marT="0" marB="0"/>
                </a:tc>
                <a:extLst>
                  <a:ext uri="{0D108BD9-81ED-4DB2-BD59-A6C34878D82A}">
                    <a16:rowId xmlns:a16="http://schemas.microsoft.com/office/drawing/2014/main" val="3700222714"/>
                  </a:ext>
                </a:extLst>
              </a:tr>
              <a:tr h="330224">
                <a:tc grid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S" sz="1800">
                          <a:effectLst/>
                        </a:rPr>
                        <a:t>Session 3: Strengthened Collaboration and Coordination</a:t>
                      </a:r>
                      <a:endParaRPr lang="en-A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847" marR="51847" marT="0" marB="0"/>
                </a:tc>
                <a:tc hMerge="1">
                  <a:txBody>
                    <a:bodyPr/>
                    <a:lstStyle/>
                    <a:p>
                      <a:endParaRPr lang="en-A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1938642"/>
                  </a:ext>
                </a:extLst>
              </a:tr>
              <a:tr h="136763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S" sz="1800">
                          <a:effectLst/>
                        </a:rPr>
                        <a:t>10.30-11.00</a:t>
                      </a:r>
                      <a:endParaRPr lang="en-A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847" marR="5184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>
                          <a:effectLst/>
                        </a:rPr>
                        <a:t>Presentation of the PPCM</a:t>
                      </a:r>
                      <a:endParaRPr lang="en-AS" sz="1800">
                        <a:effectLst/>
                      </a:endParaRPr>
                    </a:p>
                    <a:p>
                      <a:pPr marL="342900" lvl="0" indent="-342900">
                        <a:lnSpc>
                          <a:spcPct val="107000"/>
                        </a:lnSpc>
                        <a:buFont typeface="Calibri" panose="020F0502020204030204" pitchFamily="34" charset="0"/>
                        <a:buChar char="-"/>
                      </a:pPr>
                      <a:r>
                        <a:rPr lang="en-GB" sz="1800">
                          <a:effectLst/>
                        </a:rPr>
                        <a:t>Framework of engagement of the PMC Partners Coordination Mechanism</a:t>
                      </a:r>
                      <a:endParaRPr lang="en-AS" sz="1800">
                        <a:effectLst/>
                      </a:endParaRP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Calibri" panose="020F0502020204030204" pitchFamily="34" charset="0"/>
                        <a:buChar char="-"/>
                      </a:pPr>
                      <a:r>
                        <a:rPr lang="en-GB" sz="1800">
                          <a:effectLst/>
                        </a:rPr>
                        <a:t>Open dialogue and feedback from donors/partners</a:t>
                      </a:r>
                      <a:endParaRPr lang="en-A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847" marR="5184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>
                          <a:effectLst/>
                        </a:rPr>
                        <a:t>Moderator:</a:t>
                      </a:r>
                      <a:r>
                        <a:rPr lang="en-GB" sz="1800">
                          <a:effectLst/>
                        </a:rPr>
                        <a:t> Chaponda Moyenda</a:t>
                      </a:r>
                      <a:endParaRPr lang="en-AS" sz="180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>
                          <a:effectLst/>
                        </a:rPr>
                        <a:t> </a:t>
                      </a:r>
                      <a:endParaRPr lang="en-AS" sz="180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>
                          <a:effectLst/>
                        </a:rPr>
                        <a:t>Presenter: </a:t>
                      </a:r>
                      <a:r>
                        <a:rPr lang="en-AS" sz="1800">
                          <a:effectLst/>
                        </a:rPr>
                        <a:t>Salesa Nihmei</a:t>
                      </a:r>
                      <a:endParaRPr lang="en-A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847" marR="51847" marT="0" marB="0"/>
                </a:tc>
                <a:extLst>
                  <a:ext uri="{0D108BD9-81ED-4DB2-BD59-A6C34878D82A}">
                    <a16:rowId xmlns:a16="http://schemas.microsoft.com/office/drawing/2014/main" val="200609727"/>
                  </a:ext>
                </a:extLst>
              </a:tr>
              <a:tr h="107339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S" sz="1800" dirty="0">
                          <a:effectLst/>
                        </a:rPr>
                        <a:t>11.00-11.30</a:t>
                      </a:r>
                      <a:endParaRPr lang="en-A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847" marR="5184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>
                          <a:effectLst/>
                        </a:rPr>
                        <a:t>Pacific Region Project and Programme Data Analysis Report</a:t>
                      </a:r>
                      <a:endParaRPr lang="en-AS" sz="180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>
                          <a:effectLst/>
                        </a:rPr>
                        <a:t> </a:t>
                      </a:r>
                      <a:endParaRPr lang="en-AS" sz="180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>
                          <a:effectLst/>
                        </a:rPr>
                        <a:t>Launch of the Dashboard </a:t>
                      </a:r>
                      <a:r>
                        <a:rPr lang="en-AS" sz="1800">
                          <a:effectLst/>
                        </a:rPr>
                        <a:t>– President RA-V and PMC Chair</a:t>
                      </a:r>
                      <a:endParaRPr lang="en-A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847" marR="5184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 dirty="0">
                          <a:effectLst/>
                        </a:rPr>
                        <a:t>Presenter -Chaponda Moyenda</a:t>
                      </a:r>
                      <a:endParaRPr lang="en-AS" sz="18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S" sz="1800" dirty="0">
                          <a:effectLst/>
                        </a:rPr>
                        <a:t> </a:t>
                      </a:r>
                      <a:endParaRPr lang="en-A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847" marR="51847" marT="0" marB="0"/>
                </a:tc>
                <a:extLst>
                  <a:ext uri="{0D108BD9-81ED-4DB2-BD59-A6C34878D82A}">
                    <a16:rowId xmlns:a16="http://schemas.microsoft.com/office/drawing/2014/main" val="331034989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108913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48514182-9FCD-5A17-1845-9EF866243AB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00432832"/>
              </p:ext>
            </p:extLst>
          </p:nvPr>
        </p:nvGraphicFramePr>
        <p:xfrm>
          <a:off x="370115" y="157043"/>
          <a:ext cx="11266714" cy="747039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764486">
                  <a:extLst>
                    <a:ext uri="{9D8B030D-6E8A-4147-A177-3AD203B41FA5}">
                      <a16:colId xmlns:a16="http://schemas.microsoft.com/office/drawing/2014/main" val="2502580301"/>
                    </a:ext>
                  </a:extLst>
                </a:gridCol>
                <a:gridCol w="6731786">
                  <a:extLst>
                    <a:ext uri="{9D8B030D-6E8A-4147-A177-3AD203B41FA5}">
                      <a16:colId xmlns:a16="http://schemas.microsoft.com/office/drawing/2014/main" val="120473814"/>
                    </a:ext>
                  </a:extLst>
                </a:gridCol>
                <a:gridCol w="2770442">
                  <a:extLst>
                    <a:ext uri="{9D8B030D-6E8A-4147-A177-3AD203B41FA5}">
                      <a16:colId xmlns:a16="http://schemas.microsoft.com/office/drawing/2014/main" val="122274094"/>
                    </a:ext>
                  </a:extLst>
                </a:gridCol>
              </a:tblGrid>
              <a:tr h="197380">
                <a:tc grid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>
                          <a:effectLst/>
                        </a:rPr>
                        <a:t>Session </a:t>
                      </a:r>
                      <a:r>
                        <a:rPr lang="en-AS" sz="1800">
                          <a:effectLst/>
                        </a:rPr>
                        <a:t>4</a:t>
                      </a:r>
                      <a:r>
                        <a:rPr lang="en-GB" sz="1800">
                          <a:effectLst/>
                        </a:rPr>
                        <a:t>: </a:t>
                      </a:r>
                      <a:r>
                        <a:rPr lang="en-US" sz="1800">
                          <a:effectLst/>
                        </a:rPr>
                        <a:t>Inclusive Programmes</a:t>
                      </a:r>
                      <a:endParaRPr lang="en-A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7609" marR="57609" marT="0" marB="0"/>
                </a:tc>
                <a:tc hMerge="1">
                  <a:txBody>
                    <a:bodyPr/>
                    <a:lstStyle/>
                    <a:p>
                      <a:endParaRPr lang="en-A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65299"/>
                  </a:ext>
                </a:extLst>
              </a:tr>
              <a:tr h="121331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>
                          <a:effectLst/>
                        </a:rPr>
                        <a:t>11.</a:t>
                      </a:r>
                      <a:r>
                        <a:rPr lang="en-AS" sz="1800">
                          <a:effectLst/>
                        </a:rPr>
                        <a:t>30- 12.30</a:t>
                      </a:r>
                      <a:endParaRPr lang="en-A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7609" marR="5760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S" sz="1800">
                          <a:effectLst/>
                        </a:rPr>
                        <a:t> </a:t>
                      </a:r>
                      <a:r>
                        <a:rPr lang="en-GB" sz="1800">
                          <a:effectLst/>
                        </a:rPr>
                        <a:t>Weather Ready Pacific Programme </a:t>
                      </a:r>
                      <a:endParaRPr lang="en-AS" sz="1800">
                        <a:effectLst/>
                      </a:endParaRPr>
                    </a:p>
                    <a:p>
                      <a:pPr marL="342900" lvl="0" indent="-342900">
                        <a:lnSpc>
                          <a:spcPct val="107000"/>
                        </a:lnSpc>
                        <a:buFont typeface="Symbol" panose="05050102010706020507" pitchFamily="18" charset="2"/>
                        <a:buChar char=""/>
                      </a:pPr>
                      <a:r>
                        <a:rPr lang="en-GB" sz="1800">
                          <a:effectLst/>
                        </a:rPr>
                        <a:t>Overview, Progress and Governance Structure</a:t>
                      </a:r>
                      <a:endParaRPr lang="en-AS" sz="1800">
                        <a:effectLst/>
                      </a:endParaRP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GB" sz="1800">
                          <a:effectLst/>
                        </a:rPr>
                        <a:t>Dialogue Session with Development Partners</a:t>
                      </a:r>
                      <a:endParaRPr lang="en-AS" sz="180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>
                          <a:effectLst/>
                        </a:rPr>
                        <a:t> </a:t>
                      </a:r>
                      <a:endParaRPr lang="en-A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7609" marR="5760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>
                          <a:effectLst/>
                        </a:rPr>
                        <a:t>Presenters</a:t>
                      </a:r>
                      <a:endParaRPr lang="en-AS" sz="180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>
                          <a:effectLst/>
                        </a:rPr>
                        <a:t>Tagaloa Cooper-Halo</a:t>
                      </a:r>
                      <a:endParaRPr lang="en-AS" sz="180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>
                          <a:effectLst/>
                        </a:rPr>
                        <a:t>Ofa Faanunu</a:t>
                      </a:r>
                      <a:endParaRPr lang="en-AS" sz="180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>
                          <a:effectLst/>
                        </a:rPr>
                        <a:t>Patricia (Consultant)</a:t>
                      </a:r>
                      <a:endParaRPr lang="en-A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7609" marR="57609" marT="0" marB="0"/>
                </a:tc>
                <a:extLst>
                  <a:ext uri="{0D108BD9-81ED-4DB2-BD59-A6C34878D82A}">
                    <a16:rowId xmlns:a16="http://schemas.microsoft.com/office/drawing/2014/main" val="2687186498"/>
                  </a:ext>
                </a:extLst>
              </a:tr>
              <a:tr h="19738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>
                          <a:effectLst/>
                        </a:rPr>
                        <a:t>12.30-1.30</a:t>
                      </a:r>
                      <a:endParaRPr lang="en-A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7609" marR="5760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>
                          <a:effectLst/>
                        </a:rPr>
                        <a:t>Lunch </a:t>
                      </a:r>
                      <a:r>
                        <a:rPr lang="en-AS" sz="1800">
                          <a:effectLst/>
                        </a:rPr>
                        <a:t>Break</a:t>
                      </a:r>
                      <a:endParaRPr lang="en-A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7609" marR="5760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>
                          <a:effectLst/>
                        </a:rPr>
                        <a:t> </a:t>
                      </a:r>
                      <a:endParaRPr lang="en-A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7609" marR="57609" marT="0" marB="0"/>
                </a:tc>
                <a:extLst>
                  <a:ext uri="{0D108BD9-81ED-4DB2-BD59-A6C34878D82A}">
                    <a16:rowId xmlns:a16="http://schemas.microsoft.com/office/drawing/2014/main" val="1742731267"/>
                  </a:ext>
                </a:extLst>
              </a:tr>
              <a:tr h="127519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S" sz="1800">
                          <a:effectLst/>
                        </a:rPr>
                        <a:t>1.30- 2.00</a:t>
                      </a:r>
                      <a:endParaRPr lang="en-A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7609" marR="5760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 dirty="0">
                          <a:effectLst/>
                        </a:rPr>
                        <a:t>Early Warning for All Initiative </a:t>
                      </a:r>
                      <a:endParaRPr lang="en-AS" sz="1800" dirty="0">
                        <a:effectLst/>
                      </a:endParaRPr>
                    </a:p>
                    <a:p>
                      <a:pPr marL="342900" lvl="0" indent="-342900">
                        <a:lnSpc>
                          <a:spcPct val="107000"/>
                        </a:lnSpc>
                        <a:buFont typeface="Symbol" panose="05050102010706020507" pitchFamily="18" charset="2"/>
                        <a:buChar char=""/>
                      </a:pPr>
                      <a:r>
                        <a:rPr lang="en-GB" sz="1800" dirty="0">
                          <a:effectLst/>
                        </a:rPr>
                        <a:t>Overview and rollout Process</a:t>
                      </a:r>
                      <a:endParaRPr lang="en-AS" sz="1800" dirty="0">
                        <a:effectLst/>
                      </a:endParaRP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AS" sz="1800" dirty="0">
                          <a:effectLst/>
                        </a:rPr>
                        <a:t>Questions and Answer session</a:t>
                      </a:r>
                      <a:endParaRPr lang="en-A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7609" marR="5760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S" sz="1800">
                          <a:effectLst/>
                        </a:rPr>
                        <a:t>Moderator – Ms. Tagaloa Cooper-Halo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S" sz="180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>
                          <a:effectLst/>
                        </a:rPr>
                        <a:t>Presenter – Cyrille Honoré</a:t>
                      </a:r>
                      <a:endParaRPr lang="en-A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7609" marR="57609" marT="0" marB="0"/>
                </a:tc>
                <a:extLst>
                  <a:ext uri="{0D108BD9-81ED-4DB2-BD59-A6C34878D82A}">
                    <a16:rowId xmlns:a16="http://schemas.microsoft.com/office/drawing/2014/main" val="3823520772"/>
                  </a:ext>
                </a:extLst>
              </a:tr>
              <a:tr h="197380">
                <a:tc grid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>
                          <a:effectLst/>
                        </a:rPr>
                        <a:t>Session </a:t>
                      </a:r>
                      <a:r>
                        <a:rPr lang="en-AS" sz="1800">
                          <a:effectLst/>
                        </a:rPr>
                        <a:t>5</a:t>
                      </a:r>
                      <a:r>
                        <a:rPr lang="en-GB" sz="1800">
                          <a:effectLst/>
                        </a:rPr>
                        <a:t>: Projects|Programmes </a:t>
                      </a:r>
                      <a:r>
                        <a:rPr lang="en-US" sz="1800">
                          <a:effectLst/>
                        </a:rPr>
                        <a:t>and Donor Priorities</a:t>
                      </a:r>
                      <a:endParaRPr lang="en-A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7609" marR="57609" marT="0" marB="0"/>
                </a:tc>
                <a:tc hMerge="1">
                  <a:txBody>
                    <a:bodyPr/>
                    <a:lstStyle/>
                    <a:p>
                      <a:endParaRPr lang="en-A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891978"/>
                  </a:ext>
                </a:extLst>
              </a:tr>
              <a:tr h="195590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S" sz="1800">
                          <a:effectLst/>
                        </a:rPr>
                        <a:t>2.00</a:t>
                      </a:r>
                      <a:r>
                        <a:rPr lang="en-GB" sz="1800">
                          <a:effectLst/>
                        </a:rPr>
                        <a:t>-</a:t>
                      </a:r>
                      <a:r>
                        <a:rPr lang="en-AS" sz="1800">
                          <a:effectLst/>
                        </a:rPr>
                        <a:t>4.00</a:t>
                      </a:r>
                      <a:endParaRPr lang="en-A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7609" marR="5760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S" sz="1800" dirty="0">
                          <a:effectLst/>
                        </a:rPr>
                        <a:t>Breakout Session – Cafe Style in Thematic Areas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 dirty="0">
                          <a:effectLst/>
                        </a:rPr>
                        <a:t> </a:t>
                      </a:r>
                      <a:endParaRPr lang="en-AS" sz="18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S" sz="1800" dirty="0">
                          <a:effectLst/>
                        </a:rPr>
                        <a:t>‘</a:t>
                      </a:r>
                      <a:r>
                        <a:rPr lang="en-GB" sz="1800" dirty="0">
                          <a:effectLst/>
                        </a:rPr>
                        <a:t>Statements on current and future opportunities for projects and programmes by donors to support the Weather Ready Pacific Programme and PMC priorities</a:t>
                      </a:r>
                      <a:r>
                        <a:rPr lang="en-AS" sz="1800" dirty="0">
                          <a:effectLst/>
                        </a:rPr>
                        <a:t>’.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 dirty="0">
                          <a:effectLst/>
                        </a:rPr>
                        <a:t> </a:t>
                      </a:r>
                      <a:endParaRPr lang="en-AS" sz="18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S" sz="1800" dirty="0">
                          <a:effectLst/>
                        </a:rPr>
                        <a:t>Group Reporting session</a:t>
                      </a:r>
                      <a:endParaRPr lang="en-A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7609" marR="5760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>
                          <a:effectLst/>
                        </a:rPr>
                        <a:t>Moderator: </a:t>
                      </a:r>
                      <a:r>
                        <a:rPr lang="en-AS" sz="1800">
                          <a:effectLst/>
                        </a:rPr>
                        <a:t>Salome Tukuafu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>
                          <a:effectLst/>
                        </a:rPr>
                        <a:t> </a:t>
                      </a:r>
                      <a:endParaRPr lang="en-A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7609" marR="57609" marT="0" marB="0"/>
                </a:tc>
                <a:extLst>
                  <a:ext uri="{0D108BD9-81ED-4DB2-BD59-A6C34878D82A}">
                    <a16:rowId xmlns:a16="http://schemas.microsoft.com/office/drawing/2014/main" val="75709610"/>
                  </a:ext>
                </a:extLst>
              </a:tr>
              <a:tr h="197380">
                <a:tc grid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>
                          <a:effectLst/>
                        </a:rPr>
                        <a:t>Grab a Coffee </a:t>
                      </a:r>
                      <a:endParaRPr lang="en-A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7609" marR="57609" marT="0" marB="0"/>
                </a:tc>
                <a:tc hMerge="1">
                  <a:txBody>
                    <a:bodyPr/>
                    <a:lstStyle/>
                    <a:p>
                      <a:endParaRPr lang="en-A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6851353"/>
                  </a:ext>
                </a:extLst>
              </a:tr>
              <a:tr h="87295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>
                          <a:effectLst/>
                        </a:rPr>
                        <a:t>4.</a:t>
                      </a:r>
                      <a:r>
                        <a:rPr lang="en-AS" sz="1800">
                          <a:effectLst/>
                        </a:rPr>
                        <a:t>00</a:t>
                      </a:r>
                      <a:r>
                        <a:rPr lang="en-GB" sz="1800">
                          <a:effectLst/>
                        </a:rPr>
                        <a:t>-4.30</a:t>
                      </a:r>
                      <a:endParaRPr lang="en-A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7609" marR="5760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 dirty="0">
                          <a:effectLst/>
                        </a:rPr>
                        <a:t>Feedback session</a:t>
                      </a:r>
                      <a:endParaRPr lang="en-AS" sz="18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 dirty="0">
                          <a:effectLst/>
                        </a:rPr>
                        <a:t>Key Outcomes of the Meeting</a:t>
                      </a:r>
                      <a:endParaRPr lang="en-AS" sz="18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 dirty="0">
                          <a:effectLst/>
                        </a:rPr>
                        <a:t>Official Closing</a:t>
                      </a:r>
                      <a:endParaRPr lang="en-A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7609" marR="5760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dirty="0">
                          <a:effectLst/>
                        </a:rPr>
                        <a:t>Moderator:</a:t>
                      </a:r>
                      <a:r>
                        <a:rPr lang="en-GB" sz="1800" dirty="0">
                          <a:effectLst/>
                        </a:rPr>
                        <a:t> Salesa Nihmei</a:t>
                      </a:r>
                      <a:endParaRPr lang="en-A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7609" marR="57609" marT="0" marB="0"/>
                </a:tc>
                <a:extLst>
                  <a:ext uri="{0D108BD9-81ED-4DB2-BD59-A6C34878D82A}">
                    <a16:rowId xmlns:a16="http://schemas.microsoft.com/office/drawing/2014/main" val="3591090954"/>
                  </a:ext>
                </a:extLst>
              </a:tr>
            </a:tbl>
          </a:graphicData>
        </a:graphic>
      </p:graphicFrame>
      <p:sp>
        <p:nvSpPr>
          <p:cNvPr id="5" name="Rectangle 1">
            <a:extLst>
              <a:ext uri="{FF2B5EF4-FFF2-40B4-BE49-F238E27FC236}">
                <a16:creationId xmlns:a16="http://schemas.microsoft.com/office/drawing/2014/main" id="{6F866609-5D73-3412-A20D-092A93B160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90938" y="1773238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AS"/>
          </a:p>
        </p:txBody>
      </p:sp>
    </p:spTree>
    <p:extLst>
      <p:ext uri="{BB962C8B-B14F-4D97-AF65-F5344CB8AC3E}">
        <p14:creationId xmlns:p14="http://schemas.microsoft.com/office/powerpoint/2010/main" val="16598784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433C9D-81BA-3778-38B4-C817CB4B0C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478422"/>
            <a:ext cx="10515600" cy="967125"/>
          </a:xfrm>
        </p:spPr>
        <p:txBody>
          <a:bodyPr>
            <a:normAutofit/>
          </a:bodyPr>
          <a:lstStyle/>
          <a:p>
            <a:r>
              <a:rPr lang="en-AS" dirty="0"/>
              <a:t>Setup for Thursday Session 4- All Partners</a:t>
            </a:r>
            <a:endParaRPr lang="en-AU" dirty="0"/>
          </a:p>
        </p:txBody>
      </p:sp>
      <p:pic>
        <p:nvPicPr>
          <p:cNvPr id="6" name="Content Placeholder 5" descr="A logo with a sun and blue waves&#10;&#10;Description automatically generated">
            <a:extLst>
              <a:ext uri="{FF2B5EF4-FFF2-40B4-BE49-F238E27FC236}">
                <a16:creationId xmlns:a16="http://schemas.microsoft.com/office/drawing/2014/main" id="{512C779E-0B2F-80BB-3F29-2CD7D0CC5DC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969" b="21164"/>
          <a:stretch/>
        </p:blipFill>
        <p:spPr>
          <a:xfrm>
            <a:off x="0" y="4424"/>
            <a:ext cx="12205472" cy="1628775"/>
          </a:xfr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3E93BD0-C95B-BC61-1737-B4AEC6BC0C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780" y="2318459"/>
            <a:ext cx="5731510" cy="3943350"/>
          </a:xfrm>
          <a:prstGeom prst="rect">
            <a:avLst/>
          </a:prstGeom>
        </p:spPr>
      </p:pic>
      <p:graphicFrame>
        <p:nvGraphicFramePr>
          <p:cNvPr id="5" name="Table 6">
            <a:extLst>
              <a:ext uri="{FF2B5EF4-FFF2-40B4-BE49-F238E27FC236}">
                <a16:creationId xmlns:a16="http://schemas.microsoft.com/office/drawing/2014/main" id="{ACE42399-58CE-A9AE-BD27-75492CB23FC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44356097"/>
              </p:ext>
            </p:extLst>
          </p:nvPr>
        </p:nvGraphicFramePr>
        <p:xfrm>
          <a:off x="7003490" y="2501215"/>
          <a:ext cx="4522680" cy="2836660"/>
        </p:xfrm>
        <a:graphic>
          <a:graphicData uri="http://schemas.openxmlformats.org/drawingml/2006/table">
            <a:tbl>
              <a:tblPr firstRow="1" bandRow="1">
                <a:tableStyleId>{85BE263C-DBD7-4A20-BB59-AAB30ACAA65A}</a:tableStyleId>
              </a:tblPr>
              <a:tblGrid>
                <a:gridCol w="719341">
                  <a:extLst>
                    <a:ext uri="{9D8B030D-6E8A-4147-A177-3AD203B41FA5}">
                      <a16:colId xmlns:a16="http://schemas.microsoft.com/office/drawing/2014/main" val="613960526"/>
                    </a:ext>
                  </a:extLst>
                </a:gridCol>
                <a:gridCol w="3803339">
                  <a:extLst>
                    <a:ext uri="{9D8B030D-6E8A-4147-A177-3AD203B41FA5}">
                      <a16:colId xmlns:a16="http://schemas.microsoft.com/office/drawing/2014/main" val="1324718272"/>
                    </a:ext>
                  </a:extLst>
                </a:gridCol>
              </a:tblGrid>
              <a:tr h="567332">
                <a:tc>
                  <a:txBody>
                    <a:bodyPr/>
                    <a:lstStyle/>
                    <a:p>
                      <a:endParaRPr lang="en-A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S" dirty="0"/>
                        <a:t>CAFE STATION NAMES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3534867"/>
                  </a:ext>
                </a:extLst>
              </a:tr>
              <a:tr h="567332">
                <a:tc>
                  <a:txBody>
                    <a:bodyPr/>
                    <a:lstStyle/>
                    <a:p>
                      <a:r>
                        <a:rPr lang="en-A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S" dirty="0"/>
                        <a:t>Aviation Weather Services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273804"/>
                  </a:ext>
                </a:extLst>
              </a:tr>
              <a:tr h="567332">
                <a:tc>
                  <a:txBody>
                    <a:bodyPr/>
                    <a:lstStyle/>
                    <a:p>
                      <a:r>
                        <a:rPr lang="en-A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S" dirty="0"/>
                        <a:t>Climate and Ocean Services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054377"/>
                  </a:ext>
                </a:extLst>
              </a:tr>
              <a:tr h="567332">
                <a:tc>
                  <a:txBody>
                    <a:bodyPr/>
                    <a:lstStyle/>
                    <a:p>
                      <a:r>
                        <a:rPr lang="en-AS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S" dirty="0"/>
                        <a:t>Hydrology and Water Resources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0952763"/>
                  </a:ext>
                </a:extLst>
              </a:tr>
              <a:tr h="567332">
                <a:tc>
                  <a:txBody>
                    <a:bodyPr/>
                    <a:lstStyle/>
                    <a:p>
                      <a:r>
                        <a:rPr lang="en-AS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S" dirty="0"/>
                        <a:t>Communications and Infrastructure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7261308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F2B821B0-22AB-E3D3-6771-0D44A7A295C7}"/>
              </a:ext>
            </a:extLst>
          </p:cNvPr>
          <p:cNvSpPr txBox="1"/>
          <p:nvPr/>
        </p:nvSpPr>
        <p:spPr>
          <a:xfrm>
            <a:off x="6924582" y="5490812"/>
            <a:ext cx="4601587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AU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Cross cutting through the </a:t>
            </a:r>
            <a:r>
              <a:rPr lang="en-AS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Cafe</a:t>
            </a:r>
            <a:r>
              <a:rPr lang="en-AU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stations will be EWS, capacity building (education and training) and gender/social inclusion</a:t>
            </a:r>
            <a:endParaRPr lang="en-AS" dirty="0"/>
          </a:p>
        </p:txBody>
      </p:sp>
    </p:spTree>
    <p:extLst>
      <p:ext uri="{BB962C8B-B14F-4D97-AF65-F5344CB8AC3E}">
        <p14:creationId xmlns:p14="http://schemas.microsoft.com/office/powerpoint/2010/main" val="4712652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73C994B4-9721-4148-9EEC-6793CECDE8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3" y="-1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9D95E49-763A-4886-B038-82F7347405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" y="0"/>
            <a:ext cx="12188952" cy="6858000"/>
          </a:xfrm>
          <a:prstGeom prst="rect">
            <a:avLst/>
          </a:prstGeom>
          <a:solidFill>
            <a:schemeClr val="bg2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9B60357-232D-4489-8786-BF4E4F74BA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1" y="0"/>
            <a:ext cx="471569" cy="2274927"/>
          </a:xfrm>
          <a:prstGeom prst="rect">
            <a:avLst/>
          </a:prstGeom>
          <a:solidFill>
            <a:schemeClr val="accent1">
              <a:alpha val="25000"/>
            </a:schemeClr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0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8928A89-D0B3-42AC-80FB-CA7D445693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78324" y="727069"/>
            <a:ext cx="10713676" cy="543331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3AED9B9-F898-BBEF-C3D3-C5A5522360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2144" y="2774907"/>
            <a:ext cx="5294293" cy="3263582"/>
          </a:xfrm>
        </p:spPr>
        <p:txBody>
          <a:bodyPr anchor="t">
            <a:normAutofit/>
          </a:bodyPr>
          <a:lstStyle/>
          <a:p>
            <a:r>
              <a:rPr lang="en-AS" sz="4800"/>
              <a:t>Pacific Partners Coordination Mechanism (PPCM)</a:t>
            </a:r>
          </a:p>
        </p:txBody>
      </p:sp>
      <p:pic>
        <p:nvPicPr>
          <p:cNvPr id="4" name="Content Placeholder 5" descr="A logo with a sun and blue waves&#10;&#10;Description automatically generated">
            <a:extLst>
              <a:ext uri="{FF2B5EF4-FFF2-40B4-BE49-F238E27FC236}">
                <a16:creationId xmlns:a16="http://schemas.microsoft.com/office/drawing/2014/main" id="{8CC62809-C0A2-D9B5-55CD-4B2B812B0EC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7"/>
          <a:stretch/>
        </p:blipFill>
        <p:spPr>
          <a:xfrm>
            <a:off x="0" y="10"/>
            <a:ext cx="12192000" cy="2274909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953232-813A-791F-D47F-A84E5D1030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03984" y="2823718"/>
            <a:ext cx="4956417" cy="3168763"/>
          </a:xfrm>
        </p:spPr>
        <p:txBody>
          <a:bodyPr anchor="t">
            <a:normAutofit/>
          </a:bodyPr>
          <a:lstStyle/>
          <a:p>
            <a:r>
              <a:rPr lang="en-US" sz="2400" dirty="0"/>
              <a:t>Aims to enhance collaboration for hydrometeorological projects in the Pacific Islands region.</a:t>
            </a:r>
          </a:p>
          <a:p>
            <a:r>
              <a:rPr lang="en-US" sz="2400" dirty="0"/>
              <a:t>Addresses challenges of coordination and resource allocation.</a:t>
            </a:r>
          </a:p>
          <a:p>
            <a:r>
              <a:rPr lang="en-US" sz="2400" dirty="0"/>
              <a:t>Aligns with PMC and Weather Ready Pacific.</a:t>
            </a:r>
            <a:endParaRPr lang="en-AS" sz="2400" dirty="0"/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F085D7B9-E066-4923-8CB7-294BF30629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11365990" y="5610"/>
            <a:ext cx="0" cy="6858000"/>
          </a:xfrm>
          <a:prstGeom prst="line">
            <a:avLst/>
          </a:prstGeom>
          <a:ln w="9525" cap="rnd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25443840-A796-4C43-8DC1-1B738EFEC5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51930"/>
            <a:ext cx="12192000" cy="0"/>
          </a:xfrm>
          <a:prstGeom prst="line">
            <a:avLst/>
          </a:prstGeom>
          <a:ln w="9525" cap="rnd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709284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AED9B9-F898-BBEF-C3D3-C5A5522360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1354" y="1306954"/>
            <a:ext cx="4302369" cy="1325563"/>
          </a:xfrm>
        </p:spPr>
        <p:txBody>
          <a:bodyPr>
            <a:normAutofit/>
          </a:bodyPr>
          <a:lstStyle/>
          <a:p>
            <a:r>
              <a:rPr lang="en-US" dirty="0"/>
              <a:t>PPCM</a:t>
            </a:r>
            <a:endParaRPr lang="en-A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953232-813A-791F-D47F-A84E5D1030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05001" y="2540733"/>
            <a:ext cx="8563707" cy="3848344"/>
          </a:xfrm>
        </p:spPr>
        <p:txBody>
          <a:bodyPr>
            <a:normAutofit/>
          </a:bodyPr>
          <a:lstStyle/>
          <a:p>
            <a:pPr algn="l">
              <a:buFont typeface="+mj-lt"/>
              <a:buAutoNum type="arabicPeriod"/>
            </a:pPr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Systematic exchange of program/project information for enhanced collaboration.</a:t>
            </a:r>
          </a:p>
          <a:p>
            <a:pPr algn="l">
              <a:buFont typeface="+mj-lt"/>
              <a:buAutoNum type="arabicPeriod"/>
            </a:pPr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Platform for donors to align resources, support Weather Ready Pacific and national initiatives.</a:t>
            </a:r>
          </a:p>
          <a:p>
            <a:pPr algn="l">
              <a:buFont typeface="+mj-lt"/>
              <a:buAutoNum type="arabicPeriod"/>
            </a:pPr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Harmonize and improve interventions at national and regional levels.</a:t>
            </a:r>
          </a:p>
          <a:p>
            <a:pPr algn="l">
              <a:buFont typeface="+mj-lt"/>
              <a:buAutoNum type="arabicPeriod"/>
            </a:pPr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Facilitate alignment of donor objectives with regional priorities for maximum impact.</a:t>
            </a:r>
          </a:p>
          <a:p>
            <a:endParaRPr lang="en-AS" dirty="0"/>
          </a:p>
        </p:txBody>
      </p:sp>
      <p:pic>
        <p:nvPicPr>
          <p:cNvPr id="4" name="Content Placeholder 5" descr="A logo with a sun and blue waves&#10;&#10;Description automatically generated">
            <a:extLst>
              <a:ext uri="{FF2B5EF4-FFF2-40B4-BE49-F238E27FC236}">
                <a16:creationId xmlns:a16="http://schemas.microsoft.com/office/drawing/2014/main" id="{8CC62809-C0A2-D9B5-55CD-4B2B812B0EC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969" b="21164"/>
          <a:stretch/>
        </p:blipFill>
        <p:spPr>
          <a:xfrm>
            <a:off x="0" y="4424"/>
            <a:ext cx="12205472" cy="162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33364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AED9B9-F898-BBEF-C3D3-C5A5522360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1354" y="1306954"/>
            <a:ext cx="4302369" cy="1325563"/>
          </a:xfrm>
        </p:spPr>
        <p:txBody>
          <a:bodyPr>
            <a:normAutofit/>
          </a:bodyPr>
          <a:lstStyle/>
          <a:p>
            <a:r>
              <a:rPr lang="en-AS" dirty="0"/>
              <a:t>Approach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953232-813A-791F-D47F-A84E5D1030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0647" y="2540733"/>
            <a:ext cx="6787661" cy="3848344"/>
          </a:xfrm>
        </p:spPr>
        <p:txBody>
          <a:bodyPr>
            <a:normAutofit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Utilizes annual meetings, special program sessions, ad-hoc discussions, and a data analysis dashboard.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PMC-6 meeting to establish a foundation for continuous engagement and information sharing.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Expected outcomes: Enhanced coordination, alignment of resources, improved interventions.</a:t>
            </a:r>
          </a:p>
          <a:p>
            <a:pPr marL="0" indent="0">
              <a:buNone/>
            </a:pPr>
            <a:endParaRPr lang="en-AS" dirty="0"/>
          </a:p>
        </p:txBody>
      </p:sp>
      <p:pic>
        <p:nvPicPr>
          <p:cNvPr id="4" name="Content Placeholder 5" descr="A logo with a sun and blue waves&#10;&#10;Description automatically generated">
            <a:extLst>
              <a:ext uri="{FF2B5EF4-FFF2-40B4-BE49-F238E27FC236}">
                <a16:creationId xmlns:a16="http://schemas.microsoft.com/office/drawing/2014/main" id="{8CC62809-C0A2-D9B5-55CD-4B2B812B0EC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969" b="21164"/>
          <a:stretch/>
        </p:blipFill>
        <p:spPr>
          <a:xfrm>
            <a:off x="0" y="4424"/>
            <a:ext cx="12205472" cy="162877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7BE1783-4B40-B5A7-4AEE-D1553C2BC0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38335" y="2936631"/>
            <a:ext cx="5072312" cy="2853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01206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screenshot of a computer screen&#10;&#10;Description automatically generated">
            <a:extLst>
              <a:ext uri="{FF2B5EF4-FFF2-40B4-BE49-F238E27FC236}">
                <a16:creationId xmlns:a16="http://schemas.microsoft.com/office/drawing/2014/main" id="{093F5D5D-2832-6F95-2563-CE83C118B09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412" y="126507"/>
            <a:ext cx="11721175" cy="6604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89351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433C9D-81BA-3778-38B4-C817CB4B0C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64839"/>
            <a:ext cx="10515600" cy="967125"/>
          </a:xfrm>
        </p:spPr>
        <p:txBody>
          <a:bodyPr>
            <a:normAutofit fontScale="90000"/>
          </a:bodyPr>
          <a:lstStyle/>
          <a:p>
            <a:r>
              <a:rPr lang="en-US" dirty="0"/>
              <a:t>Recommendations: </a:t>
            </a:r>
            <a:r>
              <a:rPr lang="en-US" sz="3600" dirty="0"/>
              <a:t>[Key decisions for the PMC to deliberate and endorse]</a:t>
            </a:r>
            <a:endParaRPr lang="en-A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ED6D5C-CCFD-2BF9-4A3A-2BCD871F63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031132"/>
            <a:ext cx="10515600" cy="261243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Meeting is invited to:</a:t>
            </a:r>
            <a:endParaRPr lang="en-AU" sz="2400" dirty="0">
              <a:effectLst/>
              <a:latin typeface="Trebuchet MS" panose="020B0603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buFont typeface="Wingdings" panose="05000000000000000000" pitchFamily="2" charset="2"/>
              <a:buChar char=""/>
            </a:pPr>
            <a:r>
              <a:rPr lang="en-US" sz="24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Note the arrangements fo</a:t>
            </a:r>
            <a:r>
              <a:rPr lang="en-US" sz="2400" b="1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 the Donor and engagement</a:t>
            </a:r>
            <a:endParaRPr lang="en-AU" sz="2400" dirty="0">
              <a:effectLst/>
              <a:latin typeface="Trebuchet MS" panose="020B0603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5" descr="A logo with a sun and blue waves&#10;&#10;Description automatically generated">
            <a:extLst>
              <a:ext uri="{FF2B5EF4-FFF2-40B4-BE49-F238E27FC236}">
                <a16:creationId xmlns:a16="http://schemas.microsoft.com/office/drawing/2014/main" id="{5782FF44-7FC1-791A-B0E4-010DBD583CD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212" b="21450"/>
          <a:stretch/>
        </p:blipFill>
        <p:spPr>
          <a:xfrm>
            <a:off x="0" y="0"/>
            <a:ext cx="12192000" cy="1665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920788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583</TotalTime>
  <Words>635</Words>
  <Application>Microsoft Office PowerPoint</Application>
  <PresentationFormat>Widescreen</PresentationFormat>
  <Paragraphs>110</Paragraphs>
  <Slides>10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9" baseType="lpstr">
      <vt:lpstr>Arial</vt:lpstr>
      <vt:lpstr>Calibri</vt:lpstr>
      <vt:lpstr>Calibri Light</vt:lpstr>
      <vt:lpstr>Helvetica Neue Medium</vt:lpstr>
      <vt:lpstr>Söhne</vt:lpstr>
      <vt:lpstr>Symbol</vt:lpstr>
      <vt:lpstr>Trebuchet MS</vt:lpstr>
      <vt:lpstr>Wingdings</vt:lpstr>
      <vt:lpstr>Office Theme</vt:lpstr>
      <vt:lpstr>Agenda Item 23:  Title:  Donor and Partner Meeting Update   </vt:lpstr>
      <vt:lpstr>Background</vt:lpstr>
      <vt:lpstr>PowerPoint Presentation</vt:lpstr>
      <vt:lpstr>PowerPoint Presentation</vt:lpstr>
      <vt:lpstr>Setup for Thursday Session 4- All Partners</vt:lpstr>
      <vt:lpstr>Pacific Partners Coordination Mechanism (PPCM)</vt:lpstr>
      <vt:lpstr>PPCM</vt:lpstr>
      <vt:lpstr>Approach</vt:lpstr>
      <vt:lpstr>PowerPoint Presentation</vt:lpstr>
      <vt:lpstr>Recommendations: [Key decisions for the PMC to deliberate and endorse]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Nanette Woonton</dc:creator>
  <cp:lastModifiedBy>Charlie Reed</cp:lastModifiedBy>
  <cp:revision>9</cp:revision>
  <dcterms:created xsi:type="dcterms:W3CDTF">2023-07-10T01:01:36Z</dcterms:created>
  <dcterms:modified xsi:type="dcterms:W3CDTF">2023-08-15T23:16:34Z</dcterms:modified>
</cp:coreProperties>
</file>