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F3A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2" d="100"/>
          <a:sy n="52" d="100"/>
        </p:scale>
        <p:origin x="8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5143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43857"/>
            <a:ext cx="9187543" cy="4738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3200" dirty="0">
              <a:latin typeface="Aptos" panose="020B0004020202020204" pitchFamily="34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572000" y="2664096"/>
            <a:ext cx="10247644" cy="20851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lnSpc>
                <a:spcPct val="105000"/>
              </a:lnSpc>
            </a:pPr>
            <a:r>
              <a:rPr lang="en-US" sz="4800" b="1" kern="0" spc="200" dirty="0">
                <a:solidFill>
                  <a:srgbClr val="1F3A5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AGENDA ITEM 7.1</a:t>
            </a:r>
            <a:endParaRPr lang="en-US" sz="4800" dirty="0">
              <a:solidFill>
                <a:srgbClr val="1F3A5F"/>
              </a:solidFill>
              <a:latin typeface="Aptos" panose="020B0004020202020204" pitchFamily="34" charset="0"/>
            </a:endParaRPr>
          </a:p>
          <a:p>
            <a:pPr marL="0" indent="0" algn="ctr">
              <a:lnSpc>
                <a:spcPct val="105000"/>
              </a:lnSpc>
              <a:buNone/>
            </a:pPr>
            <a:r>
              <a:rPr lang="en-US" sz="4600" b="1" dirty="0">
                <a:solidFill>
                  <a:srgbClr val="1F3A5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New &amp; Emerging Partnerships and</a:t>
            </a:r>
            <a:endParaRPr lang="en-US" sz="4600" dirty="0">
              <a:solidFill>
                <a:srgbClr val="1F3A5F"/>
              </a:solidFill>
              <a:latin typeface="Aptos" panose="020B0004020202020204" pitchFamily="34" charset="0"/>
            </a:endParaRPr>
          </a:p>
          <a:p>
            <a:pPr marL="0" indent="0" algn="ctr">
              <a:lnSpc>
                <a:spcPct val="105000"/>
              </a:lnSpc>
              <a:buNone/>
            </a:pPr>
            <a:r>
              <a:rPr lang="en-US" sz="4600" b="1" dirty="0">
                <a:solidFill>
                  <a:srgbClr val="1F3A5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Resource Mobilisation Opportunities</a:t>
            </a:r>
            <a:endParaRPr lang="en-US" sz="4600" dirty="0">
              <a:solidFill>
                <a:srgbClr val="1F3A5F"/>
              </a:solidFill>
              <a:latin typeface="Aptos" panose="020B0004020202020204" pitchFamily="34" charset="0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5210629" y="5143500"/>
            <a:ext cx="8970386" cy="139337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800" b="1" dirty="0"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WRP SC-5</a:t>
            </a:r>
            <a:r>
              <a:rPr lang="en-US" sz="2800" dirty="0"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800" b="1" dirty="0"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Nuku'alofa, Tonga   </a:t>
            </a:r>
          </a:p>
          <a:p>
            <a:pPr algn="ctr"/>
            <a:r>
              <a:rPr lang="en-US" sz="2800" b="1" dirty="0"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15 September 2026</a:t>
            </a:r>
            <a:endParaRPr lang="en-US" sz="2800" dirty="0">
              <a:latin typeface="Aptos" panose="020B0004020202020204" pitchFamily="34" charset="0"/>
            </a:endParaRPr>
          </a:p>
          <a:p>
            <a:pPr marL="0" indent="0" algn="ctr">
              <a:buNone/>
            </a:pPr>
            <a:endParaRPr lang="en-US" sz="28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40080"/>
            <a:ext cx="1645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kern="0" spc="300" dirty="0">
                <a:solidFill>
                  <a:srgbClr val="A9776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WHY THIS MATTERS NOW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914400" y="1051560"/>
            <a:ext cx="164592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1F3A5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The financing challenge is shifting</a:t>
            </a:r>
            <a:endParaRPr lang="en-US" sz="4400" dirty="0">
              <a:latin typeface="Aptos" panose="020B00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14400" y="2286000"/>
            <a:ext cx="5181600" cy="3017520"/>
          </a:xfrm>
          <a:prstGeom prst="roundRect">
            <a:avLst>
              <a:gd name="adj" fmla="val 3030"/>
            </a:avLst>
          </a:prstGeom>
          <a:solidFill>
            <a:srgbClr val="F3ECE9"/>
          </a:solidFill>
          <a:ln/>
        </p:spPr>
        <p:txBody>
          <a:bodyPr/>
          <a:lstStyle/>
          <a:p>
            <a:endParaRPr lang="en-AU" sz="2800">
              <a:latin typeface="Aptos" panose="020B0004020202020204" pitchFamily="34" charset="0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1234440" y="2560320"/>
            <a:ext cx="4541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USD 39.047M</a:t>
            </a:r>
            <a:endParaRPr lang="en-US" sz="4800" dirty="0">
              <a:latin typeface="Aptos" panose="020B0004020202020204" pitchFamily="34" charset="0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1234440" y="3520440"/>
            <a:ext cx="454152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Approx. available from the UK (WISER), Australia (DFAT) and New Zealand (MFAT), programmed for implementation across the region.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553200" y="2286000"/>
            <a:ext cx="5181600" cy="3017520"/>
          </a:xfrm>
          <a:prstGeom prst="roundRect">
            <a:avLst>
              <a:gd name="adj" fmla="val 3030"/>
            </a:avLst>
          </a:prstGeom>
          <a:solidFill>
            <a:srgbClr val="F3ECE9"/>
          </a:solidFill>
          <a:ln/>
        </p:spPr>
        <p:txBody>
          <a:bodyPr/>
          <a:lstStyle/>
          <a:p>
            <a:endParaRPr lang="en-AU" sz="2800">
              <a:latin typeface="Aptos" panose="020B0004020202020204" pitchFamily="34" charset="0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6873240" y="2560320"/>
            <a:ext cx="4541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Up to 70%</a:t>
            </a:r>
            <a:endParaRPr lang="en-US" sz="4800" dirty="0">
              <a:latin typeface="Aptos" panose="020B0004020202020204" pitchFamily="34" charset="0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6873240" y="3520440"/>
            <a:ext cx="486156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of full lifecycle cost is maintenance — the funding gap is moving from building infrastructure to keeping it running.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12192000" y="2286000"/>
            <a:ext cx="5181600" cy="3017520"/>
          </a:xfrm>
          <a:prstGeom prst="roundRect">
            <a:avLst>
              <a:gd name="adj" fmla="val 3030"/>
            </a:avLst>
          </a:prstGeom>
          <a:solidFill>
            <a:srgbClr val="F3ECE9"/>
          </a:solidFill>
          <a:ln/>
        </p:spPr>
        <p:txBody>
          <a:bodyPr/>
          <a:lstStyle/>
          <a:p>
            <a:endParaRPr lang="en-AU" sz="2800">
              <a:latin typeface="Aptos" panose="020B0004020202020204" pitchFamily="34" charset="0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12512040" y="2560320"/>
            <a:ext cx="4541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4800" dirty="0">
              <a:latin typeface="Aptos" panose="020B0004020202020204" pitchFamily="34" charset="0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12512039" y="3520440"/>
            <a:ext cx="4730931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emerging partnership and resource-mobilisation opportunities from PMC-8, to be pursued through one aligned pipeline.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914400" y="5760720"/>
            <a:ext cx="16459200" cy="14673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buNone/>
            </a:pPr>
            <a:r>
              <a:rPr lang="en-US" sz="2800" i="1" dirty="0"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PMC-8 reinforced WRP as the Pacific-led vehicle for end-to-end early warning systems, and encouraged all partners to map investments against PIMS 2027–2036 and national NMHS priorities — so new funding complements rather than duplicates existing initiatives.</a:t>
            </a:r>
            <a:endParaRPr lang="en-US" sz="28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40080"/>
            <a:ext cx="1645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kern="0" spc="300" dirty="0">
                <a:solidFill>
                  <a:srgbClr val="A9776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THE OPPORTUNITIES</a:t>
            </a:r>
            <a:endParaRPr lang="en-US" sz="3200" dirty="0">
              <a:latin typeface="Aptos" panose="020B0004020202020204" pitchFamily="34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914400" y="1051560"/>
            <a:ext cx="164592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3A5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Twelve opportunities, three tiers</a:t>
            </a:r>
            <a:endParaRPr lang="en-US" sz="3400" dirty="0">
              <a:latin typeface="Aptos" panose="020B00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14400" y="2331720"/>
            <a:ext cx="5212080" cy="5394960"/>
          </a:xfrm>
          <a:prstGeom prst="roundRect">
            <a:avLst>
              <a:gd name="adj" fmla="val 1404"/>
            </a:avLst>
          </a:prstGeom>
          <a:solidFill>
            <a:srgbClr val="F3ECE9"/>
          </a:solidFill>
          <a:ln/>
        </p:spPr>
        <p:txBody>
          <a:bodyPr/>
          <a:lstStyle/>
          <a:p>
            <a:endParaRPr lang="en-AU" sz="3600">
              <a:latin typeface="Aptos" panose="020B00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914400" y="2331720"/>
            <a:ext cx="5212080" cy="658368"/>
          </a:xfrm>
          <a:prstGeom prst="roundRect">
            <a:avLst>
              <a:gd name="adj" fmla="val 11111"/>
            </a:avLst>
          </a:prstGeom>
          <a:solidFill>
            <a:srgbClr val="8A5D52"/>
          </a:solidFill>
          <a:ln/>
        </p:spPr>
        <p:txBody>
          <a:bodyPr/>
          <a:lstStyle/>
          <a:p>
            <a:endParaRPr lang="en-AU" sz="3600">
              <a:latin typeface="Aptos" panose="020B0004020202020204" pitchFamily="34" charset="0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1143000" y="2404872"/>
            <a:ext cx="47548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FLAGSHIP — lead actively</a:t>
            </a:r>
            <a:endParaRPr lang="en-US" sz="2800" dirty="0">
              <a:latin typeface="Aptos" panose="020B0004020202020204" pitchFamily="34" charset="0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1280160" y="3200400"/>
            <a:ext cx="4572000" cy="4297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90500" indent="-190500">
              <a:spcAft>
                <a:spcPts val="1200"/>
              </a:spcAft>
              <a:buSzPct val="100000"/>
              <a:buChar char="•"/>
            </a:pPr>
            <a:r>
              <a:rPr lang="en-US" sz="32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Sustainable Maintenance Facility</a:t>
            </a:r>
            <a:endParaRPr lang="en-US" sz="3200" dirty="0">
              <a:latin typeface="Aptos" panose="020B0004020202020204" pitchFamily="34" charset="0"/>
            </a:endParaRPr>
          </a:p>
          <a:p>
            <a:pPr marL="190500" indent="-190500">
              <a:spcAft>
                <a:spcPts val="1200"/>
              </a:spcAft>
              <a:buSzPct val="100000"/>
              <a:buChar char="•"/>
            </a:pPr>
            <a:r>
              <a:rPr lang="en-US" sz="32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CREWS–WRP programming mechanism (MoU)</a:t>
            </a:r>
            <a:endParaRPr lang="en-US" sz="3200" dirty="0">
              <a:latin typeface="Aptos" panose="020B0004020202020204" pitchFamily="34" charset="0"/>
            </a:endParaRPr>
          </a:p>
          <a:p>
            <a:pPr marL="190500" indent="-190500">
              <a:spcAft>
                <a:spcPts val="1200"/>
              </a:spcAft>
              <a:buSzPct val="100000"/>
              <a:buChar char="•"/>
            </a:pPr>
            <a:r>
              <a:rPr lang="en-US" sz="32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WRP–PRF partnership (financing pathway)</a:t>
            </a:r>
            <a:endParaRPr lang="en-US" sz="3200" dirty="0">
              <a:latin typeface="Aptos" panose="020B00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537960" y="2331720"/>
            <a:ext cx="5212080" cy="5394960"/>
          </a:xfrm>
          <a:prstGeom prst="roundRect">
            <a:avLst>
              <a:gd name="adj" fmla="val 1404"/>
            </a:avLst>
          </a:prstGeom>
          <a:solidFill>
            <a:srgbClr val="F3ECE9"/>
          </a:solidFill>
          <a:ln/>
        </p:spPr>
        <p:txBody>
          <a:bodyPr/>
          <a:lstStyle/>
          <a:p>
            <a:endParaRPr lang="en-AU" sz="3600">
              <a:latin typeface="Aptos" panose="020B0004020202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537960" y="2331720"/>
            <a:ext cx="5212080" cy="658368"/>
          </a:xfrm>
          <a:prstGeom prst="roundRect">
            <a:avLst>
              <a:gd name="adj" fmla="val 11111"/>
            </a:avLst>
          </a:prstGeom>
          <a:solidFill>
            <a:srgbClr val="B08B80"/>
          </a:solidFill>
          <a:ln/>
        </p:spPr>
        <p:txBody>
          <a:bodyPr/>
          <a:lstStyle/>
          <a:p>
            <a:endParaRPr lang="en-AU" sz="3600">
              <a:latin typeface="Aptos" panose="020B0004020202020204" pitchFamily="34" charset="0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6766560" y="2404872"/>
            <a:ext cx="47548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STRATEGIC — develop jointly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6903720" y="3200400"/>
            <a:ext cx="4572000" cy="4297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90500" indent="-190500">
              <a:spcAft>
                <a:spcPts val="1200"/>
              </a:spcAft>
              <a:buSzPct val="100000"/>
              <a:buChar char="•"/>
            </a:pPr>
            <a:r>
              <a:rPr lang="en-US" sz="28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One Pacific Meteorology Framework</a:t>
            </a:r>
            <a:endParaRPr lang="en-US" sz="2800" dirty="0">
              <a:latin typeface="Aptos" panose="020B0004020202020204" pitchFamily="34" charset="0"/>
            </a:endParaRPr>
          </a:p>
          <a:p>
            <a:pPr marL="190500" indent="-190500">
              <a:spcAft>
                <a:spcPts val="1200"/>
              </a:spcAft>
              <a:buSzPct val="100000"/>
              <a:buChar char="•"/>
            </a:pPr>
            <a:r>
              <a:rPr lang="en-US" sz="28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SOFF Compliance Phase</a:t>
            </a:r>
            <a:endParaRPr lang="en-US" sz="2800" dirty="0">
              <a:latin typeface="Aptos" panose="020B0004020202020204" pitchFamily="34" charset="0"/>
            </a:endParaRPr>
          </a:p>
          <a:p>
            <a:pPr marL="190500" indent="-190500">
              <a:spcAft>
                <a:spcPts val="1200"/>
              </a:spcAft>
              <a:buSzPct val="100000"/>
              <a:buChar char="•"/>
            </a:pPr>
            <a:r>
              <a:rPr lang="en-US" sz="28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Workforce &amp; community partnerships</a:t>
            </a:r>
            <a:endParaRPr lang="en-US" sz="2800" dirty="0">
              <a:latin typeface="Aptos" panose="020B0004020202020204" pitchFamily="34" charset="0"/>
            </a:endParaRPr>
          </a:p>
          <a:p>
            <a:pPr marL="190500" indent="-190500">
              <a:spcAft>
                <a:spcPts val="1200"/>
              </a:spcAft>
              <a:buSzPct val="100000"/>
              <a:buChar char="•"/>
            </a:pPr>
            <a:r>
              <a:rPr lang="en-US" sz="28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PCRIC — anticipatory action</a:t>
            </a:r>
            <a:endParaRPr lang="en-US" sz="2800" dirty="0">
              <a:latin typeface="Aptos" panose="020B00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2161520" y="2331720"/>
            <a:ext cx="5212080" cy="5394960"/>
          </a:xfrm>
          <a:prstGeom prst="roundRect">
            <a:avLst>
              <a:gd name="adj" fmla="val 1404"/>
            </a:avLst>
          </a:prstGeom>
          <a:solidFill>
            <a:srgbClr val="F3ECE9"/>
          </a:solidFill>
          <a:ln/>
        </p:spPr>
        <p:txBody>
          <a:bodyPr/>
          <a:lstStyle/>
          <a:p>
            <a:endParaRPr lang="en-AU" sz="3600">
              <a:latin typeface="Aptos" panose="020B00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2161520" y="2331720"/>
            <a:ext cx="5212080" cy="658368"/>
          </a:xfrm>
          <a:prstGeom prst="roundRect">
            <a:avLst>
              <a:gd name="adj" fmla="val 11111"/>
            </a:avLst>
          </a:prstGeom>
          <a:solidFill>
            <a:srgbClr val="CDB8B0"/>
          </a:solidFill>
          <a:ln/>
        </p:spPr>
        <p:txBody>
          <a:bodyPr/>
          <a:lstStyle/>
          <a:p>
            <a:endParaRPr lang="en-AU" sz="3600">
              <a:latin typeface="Aptos" panose="020B0004020202020204" pitchFamily="34" charset="0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12390120" y="2404872"/>
            <a:ext cx="47548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COMPLEMENTARY — as opportunities arise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12527280" y="3200400"/>
            <a:ext cx="4572000" cy="4297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90500" indent="-190500">
              <a:spcAft>
                <a:spcPts val="1200"/>
              </a:spcAft>
              <a:buSzPct val="100000"/>
              <a:buChar char="•"/>
            </a:pPr>
            <a:r>
              <a:rPr lang="en-US" sz="32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Geohazards (with SPC)</a:t>
            </a:r>
            <a:endParaRPr lang="en-US" sz="3200" dirty="0">
              <a:latin typeface="Aptos" panose="020B0004020202020204" pitchFamily="34" charset="0"/>
            </a:endParaRPr>
          </a:p>
          <a:p>
            <a:pPr marL="190500" indent="-190500">
              <a:spcAft>
                <a:spcPts val="1200"/>
              </a:spcAft>
              <a:buSzPct val="100000"/>
              <a:buChar char="•"/>
            </a:pPr>
            <a:r>
              <a:rPr lang="en-US" sz="32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Aviation meteorology</a:t>
            </a:r>
            <a:endParaRPr lang="en-US" sz="3200" dirty="0">
              <a:latin typeface="Aptos" panose="020B0004020202020204" pitchFamily="34" charset="0"/>
            </a:endParaRPr>
          </a:p>
          <a:p>
            <a:pPr marL="190500" indent="-190500">
              <a:spcAft>
                <a:spcPts val="1200"/>
              </a:spcAft>
              <a:buSzPct val="100000"/>
              <a:buChar char="•"/>
            </a:pPr>
            <a:r>
              <a:rPr lang="en-US" sz="32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Powering a Weather Ready Pacific</a:t>
            </a:r>
            <a:endParaRPr lang="en-US" sz="3200" dirty="0">
              <a:latin typeface="Aptos" panose="020B0004020202020204" pitchFamily="34" charset="0"/>
            </a:endParaRPr>
          </a:p>
          <a:p>
            <a:pPr marL="190500" indent="-190500">
              <a:spcAft>
                <a:spcPts val="1200"/>
              </a:spcAft>
              <a:buSzPct val="100000"/>
              <a:buChar char="•"/>
            </a:pPr>
            <a:r>
              <a:rPr lang="en-US" sz="32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AI for weather &amp; climate services</a:t>
            </a:r>
            <a:endParaRPr lang="en-US" sz="3200" dirty="0">
              <a:latin typeface="Aptos" panose="020B0004020202020204" pitchFamily="34" charset="0"/>
            </a:endParaRPr>
          </a:p>
          <a:p>
            <a:pPr marL="190500" indent="-190500">
              <a:spcAft>
                <a:spcPts val="1200"/>
              </a:spcAft>
              <a:buSzPct val="100000"/>
              <a:buChar char="•"/>
            </a:pPr>
            <a:r>
              <a:rPr lang="en-US" sz="32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Other emerging (watch-list)</a:t>
            </a:r>
            <a:endParaRPr lang="en-US" sz="32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40080"/>
            <a:ext cx="1645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kern="0" spc="300" dirty="0">
                <a:solidFill>
                  <a:srgbClr val="A9776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VALUE FOR MONEY — A FIRST LOOK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914400" y="1051560"/>
            <a:ext cx="164592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1F3A5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Each opportunity rated on the four Es</a:t>
            </a:r>
            <a:endParaRPr lang="en-US" sz="4800" dirty="0">
              <a:latin typeface="Aptos" panose="020B00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14400" y="2286000"/>
            <a:ext cx="3840480" cy="2194560"/>
          </a:xfrm>
          <a:prstGeom prst="roundRect">
            <a:avLst>
              <a:gd name="adj" fmla="val 4167"/>
            </a:avLst>
          </a:prstGeom>
          <a:solidFill>
            <a:srgbClr val="1F3A5F"/>
          </a:solidFill>
          <a:ln/>
        </p:spPr>
        <p:txBody>
          <a:bodyPr/>
          <a:lstStyle/>
          <a:p>
            <a:endParaRPr lang="en-AU" sz="3200">
              <a:latin typeface="Aptos" panose="020B0004020202020204" pitchFamily="34" charset="0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1143000" y="246888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Economy</a:t>
            </a:r>
            <a:endParaRPr lang="en-US" sz="3600" dirty="0">
              <a:latin typeface="Aptos" panose="020B0004020202020204" pitchFamily="34" charset="0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1143000" y="3108960"/>
            <a:ext cx="338328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FFFF0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Good value for the money spent?</a:t>
            </a:r>
            <a:endParaRPr lang="en-US" sz="2400" b="1" dirty="0">
              <a:solidFill>
                <a:srgbClr val="FFFF00"/>
              </a:solidFill>
              <a:latin typeface="Aptos" panose="020B00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120640" y="2286000"/>
            <a:ext cx="3840480" cy="2194560"/>
          </a:xfrm>
          <a:prstGeom prst="roundRect">
            <a:avLst>
              <a:gd name="adj" fmla="val 4167"/>
            </a:avLst>
          </a:prstGeom>
          <a:solidFill>
            <a:srgbClr val="1F3A5F"/>
          </a:solidFill>
          <a:ln/>
        </p:spPr>
        <p:txBody>
          <a:bodyPr/>
          <a:lstStyle/>
          <a:p>
            <a:endParaRPr lang="en-AU" sz="3200">
              <a:latin typeface="Aptos" panose="020B0004020202020204" pitchFamily="34" charset="0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5349240" y="246888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Efficiency</a:t>
            </a:r>
            <a:endParaRPr lang="en-US" sz="3600" dirty="0">
              <a:latin typeface="Aptos" panose="020B0004020202020204" pitchFamily="34" charset="0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5349240" y="3108960"/>
            <a:ext cx="338328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FFFF0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Turning resources into results without duplication?</a:t>
            </a:r>
            <a:endParaRPr lang="en-US" sz="2400" b="1" dirty="0">
              <a:solidFill>
                <a:srgbClr val="FFFF00"/>
              </a:solidFill>
              <a:latin typeface="Aptos" panose="020B00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9326880" y="2286000"/>
            <a:ext cx="3840480" cy="2194560"/>
          </a:xfrm>
          <a:prstGeom prst="roundRect">
            <a:avLst>
              <a:gd name="adj" fmla="val 4167"/>
            </a:avLst>
          </a:prstGeom>
          <a:solidFill>
            <a:srgbClr val="1F3A5F"/>
          </a:solidFill>
          <a:ln/>
        </p:spPr>
        <p:txBody>
          <a:bodyPr/>
          <a:lstStyle/>
          <a:p>
            <a:endParaRPr lang="en-AU" sz="3200">
              <a:latin typeface="Aptos" panose="020B0004020202020204" pitchFamily="34" charset="0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9555480" y="246888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Effectiveness</a:t>
            </a:r>
            <a:endParaRPr lang="en-US" sz="3600" dirty="0">
              <a:latin typeface="Aptos" panose="020B0004020202020204" pitchFamily="34" charset="0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9555480" y="3108960"/>
            <a:ext cx="338328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FFFF0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Will it achieve what it sets out to do?</a:t>
            </a:r>
            <a:endParaRPr lang="en-US" sz="2400" b="1" dirty="0">
              <a:solidFill>
                <a:srgbClr val="FFFF00"/>
              </a:solidFill>
              <a:latin typeface="Aptos" panose="020B00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3533120" y="2286000"/>
            <a:ext cx="3840480" cy="2194560"/>
          </a:xfrm>
          <a:prstGeom prst="roundRect">
            <a:avLst>
              <a:gd name="adj" fmla="val 4167"/>
            </a:avLst>
          </a:prstGeom>
          <a:solidFill>
            <a:srgbClr val="1F3A5F"/>
          </a:solidFill>
          <a:ln/>
        </p:spPr>
        <p:txBody>
          <a:bodyPr/>
          <a:lstStyle/>
          <a:p>
            <a:endParaRPr lang="en-AU" sz="3200">
              <a:latin typeface="Aptos" panose="020B0004020202020204" pitchFamily="34" charset="0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13761720" y="246888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Equity</a:t>
            </a:r>
            <a:endParaRPr lang="en-US" sz="3600" dirty="0">
              <a:latin typeface="Aptos" panose="020B0004020202020204" pitchFamily="34" charset="0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13761720" y="3108960"/>
            <a:ext cx="338328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FFFF0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Benefits shared fairly, reaching those who need them most?</a:t>
            </a:r>
            <a:endParaRPr lang="en-US" sz="2400" b="1" dirty="0">
              <a:solidFill>
                <a:srgbClr val="FFFF00"/>
              </a:solidFill>
              <a:latin typeface="Aptos" panose="020B0004020202020204" pitchFamily="34" charset="0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914400" y="4846320"/>
            <a:ext cx="1645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Ratings show potential value only — what each could deliver if done well, not what has been achieved:</a:t>
            </a:r>
            <a:endParaRPr lang="en-US" sz="2700" dirty="0">
              <a:latin typeface="Aptos" panose="020B0004020202020204" pitchFamily="34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14400" y="5440680"/>
            <a:ext cx="320040" cy="320040"/>
          </a:xfrm>
          <a:prstGeom prst="roundRect">
            <a:avLst>
              <a:gd name="adj" fmla="val 14286"/>
            </a:avLst>
          </a:prstGeom>
          <a:solidFill>
            <a:srgbClr val="8A5D52"/>
          </a:solidFill>
          <a:ln/>
        </p:spPr>
        <p:txBody>
          <a:bodyPr/>
          <a:lstStyle/>
          <a:p>
            <a:endParaRPr lang="en-AU" sz="3200">
              <a:latin typeface="Aptos" panose="020B0004020202020204" pitchFamily="34" charset="0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1371600" y="534924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2400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strong case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5029200" y="5440680"/>
            <a:ext cx="320040" cy="320040"/>
          </a:xfrm>
          <a:prstGeom prst="roundRect">
            <a:avLst>
              <a:gd name="adj" fmla="val 14286"/>
            </a:avLst>
          </a:prstGeom>
          <a:solidFill>
            <a:srgbClr val="B08B80"/>
          </a:solidFill>
          <a:ln/>
        </p:spPr>
        <p:txBody>
          <a:bodyPr/>
          <a:lstStyle/>
          <a:p>
            <a:endParaRPr lang="en-AU" sz="3200">
              <a:latin typeface="Aptos" panose="020B0004020202020204" pitchFamily="34" charset="0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5486400" y="534924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Moderate–High</a:t>
            </a:r>
            <a:endParaRPr lang="en-US" sz="2400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strong; some design needed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9144000" y="5440680"/>
            <a:ext cx="320040" cy="320040"/>
          </a:xfrm>
          <a:prstGeom prst="roundRect">
            <a:avLst>
              <a:gd name="adj" fmla="val 14286"/>
            </a:avLst>
          </a:prstGeom>
          <a:solidFill>
            <a:srgbClr val="CDB8B0"/>
          </a:solidFill>
          <a:ln/>
        </p:spPr>
        <p:txBody>
          <a:bodyPr/>
          <a:lstStyle/>
          <a:p>
            <a:endParaRPr lang="en-AU" sz="3200">
              <a:latin typeface="Aptos" panose="020B0004020202020204" pitchFamily="34" charset="0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9601200" y="534924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Moderate</a:t>
            </a:r>
            <a:endParaRPr lang="en-US" sz="2400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reasonable; more design needed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13258800" y="5440680"/>
            <a:ext cx="320040" cy="320040"/>
          </a:xfrm>
          <a:prstGeom prst="roundRect">
            <a:avLst>
              <a:gd name="adj" fmla="val 14286"/>
            </a:avLst>
          </a:prstGeom>
          <a:solidFill>
            <a:srgbClr val="E4D8D2"/>
          </a:solidFill>
          <a:ln/>
        </p:spPr>
        <p:txBody>
          <a:bodyPr/>
          <a:lstStyle/>
          <a:p>
            <a:endParaRPr lang="en-AU" sz="3200">
              <a:latin typeface="Aptos" panose="020B0004020202020204" pitchFamily="34" charset="0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13716000" y="534924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Emerging</a:t>
            </a:r>
            <a:endParaRPr lang="en-US" sz="2400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too early to judge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25" name="Text 23"/>
          <p:cNvSpPr txBox="1"/>
          <p:nvPr/>
        </p:nvSpPr>
        <p:spPr>
          <a:xfrm>
            <a:off x="914400" y="6812280"/>
            <a:ext cx="164592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800" i="1" dirty="0"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The overall rating is a judgement of each opportunity as a whole — not an average of the four Es — and will be confirmed as concept notes are developed.</a:t>
            </a:r>
            <a:endParaRPr lang="en-US" sz="28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40080"/>
            <a:ext cx="1645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kern="0" spc="300" dirty="0">
                <a:solidFill>
                  <a:srgbClr val="A9776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THE RATINGS</a:t>
            </a:r>
            <a:endParaRPr lang="en-US" sz="3200" dirty="0">
              <a:latin typeface="Aptos" panose="020B0004020202020204" pitchFamily="34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914400" y="1051560"/>
            <a:ext cx="164592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1F3A5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Potential VfM — summary</a:t>
            </a:r>
            <a:endParaRPr lang="en-US" sz="6000" dirty="0">
              <a:latin typeface="Aptos" panose="020B0004020202020204" pitchFamily="34" charset="0"/>
            </a:endParaRPr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7234161"/>
              </p:ext>
            </p:extLst>
          </p:nvPr>
        </p:nvGraphicFramePr>
        <p:xfrm>
          <a:off x="406400" y="1920240"/>
          <a:ext cx="17359085" cy="8415999"/>
        </p:xfrm>
        <a:graphic>
          <a:graphicData uri="http://schemas.openxmlformats.org/drawingml/2006/table">
            <a:tbl>
              <a:tblPr/>
              <a:tblGrid>
                <a:gridCol w="68415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2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22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22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22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485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891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Opportunity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Econ.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Effic.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Effect.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Equity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Overall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91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1. CREWS–WRP programming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8A5D52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8A5D52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8A5D52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5D5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891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2. Sustainable Maintenance Facility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8A5D52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8A5D52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8A5D52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5D5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891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3. WRP–PRF partnership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8A5D52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8A5D52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8A5D52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5D5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891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4. One Pacific Met Framework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8A5D52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Mod–High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8B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891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5. WRP–SPC Geohazards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8A5D52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Emerging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B8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891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6. Aviation Meteorology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Emerging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B8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891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7. SOFF Compliance Phase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8A5D52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8A5D52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Emerging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Mod–High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8B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0897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8. Workforce, community &amp; private sector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8A5D52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8A5D52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Mod–High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8B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891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9. Powering a Weather Ready Pacific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8A5D52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B8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0891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10. AI for weather &amp; climate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8A5D52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Emerging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B8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0891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11. PCRIC — parametric insurance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8A5D52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8A5D52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Mod–High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8B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0891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12. Other emerging (watch-list)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Emerging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Emerging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Emerging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8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40080"/>
            <a:ext cx="1645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kern="0" spc="300" dirty="0">
                <a:solidFill>
                  <a:srgbClr val="A9776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NATIONAL PRIORITIES FROM SC#4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914400" y="1051560"/>
            <a:ext cx="164592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1F3A5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National demand maps to the pipeline</a:t>
            </a:r>
            <a:endParaRPr lang="en-US" sz="4800" dirty="0">
              <a:latin typeface="Aptos" panose="020B0004020202020204" pitchFamily="34" charset="0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914400" y="2148840"/>
            <a:ext cx="1645920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800" i="1" dirty="0">
                <a:solidFill>
                  <a:srgbClr val="6B6B6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The twelve opportunities are what WRP can offer. The SC#4 national priorities are what countries have asked for — and every category has a natural home in the pipeline.</a:t>
            </a:r>
            <a:endParaRPr lang="en-US" sz="2800" dirty="0">
              <a:latin typeface="Aptos" panose="020B0004020202020204" pitchFamily="34" charset="0"/>
            </a:endParaRPr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246234"/>
              </p:ext>
            </p:extLst>
          </p:nvPr>
        </p:nvGraphicFramePr>
        <p:xfrm>
          <a:off x="914400" y="3063240"/>
          <a:ext cx="16459200" cy="5029200"/>
        </p:xfrm>
        <a:graphic>
          <a:graphicData uri="http://schemas.openxmlformats.org/drawingml/2006/table">
            <a:tbl>
              <a:tblPr/>
              <a:tblGrid>
                <a:gridCol w="594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2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NMHS priority category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Overall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Best pipeline home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1. Institutional strengthening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Mod–High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8B8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One Pacific Framework / PIMS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2. Capacity development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5D5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Workforce &amp; community partnerships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3. SOPs &amp; decision-support tools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Mod–High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8B8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Aviation / AI / technical assistance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4. Infrastructure &amp; systems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B8B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Sustainable Maintenance Facility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5. Greening, clean &amp; renewable energy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B8B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Powering a Weather Ready Pacific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6. Partnerships &amp; collaborations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B8B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3200" dirty="0">
                          <a:solidFill>
                            <a:srgbClr val="2B2B2B"/>
                          </a:solidFill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Geohazards / Aviation partnerships</a:t>
                      </a:r>
                      <a:endParaRPr lang="en-US" sz="3200" dirty="0">
                        <a:latin typeface="Aptos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914400" y="8275320"/>
            <a:ext cx="164592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800" b="1" dirty="0"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Capacity development</a:t>
            </a:r>
            <a:r>
              <a:rPr lang="en-US" sz="2800" dirty="0"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 rates highest — it builds lasting Pacific-held capability. The largest category by volume, </a:t>
            </a:r>
            <a:r>
              <a:rPr lang="en-US" sz="2800" b="1" dirty="0"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infrastructure &amp; systems</a:t>
            </a:r>
            <a:r>
              <a:rPr lang="en-US" sz="2800" dirty="0"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, carries the same sustainability question as the flagship assets — which is why it maps to the Maintenance Facility.</a:t>
            </a:r>
            <a:endParaRPr lang="en-US" sz="28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40080"/>
            <a:ext cx="1645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kern="0" spc="300" dirty="0">
                <a:solidFill>
                  <a:srgbClr val="A9776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THE ASK</a:t>
            </a:r>
            <a:endParaRPr lang="en-US" sz="3200" dirty="0">
              <a:latin typeface="Aptos" panose="020B0004020202020204" pitchFamily="34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914400" y="1051560"/>
            <a:ext cx="164592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1F3A5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Proposed approach &amp; decisions</a:t>
            </a:r>
            <a:endParaRPr lang="en-US" sz="4800" dirty="0">
              <a:latin typeface="Aptos" panose="020B00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14400" y="2286000"/>
            <a:ext cx="7589520" cy="7360920"/>
          </a:xfrm>
          <a:prstGeom prst="roundRect">
            <a:avLst>
              <a:gd name="adj" fmla="val 1333"/>
            </a:avLst>
          </a:prstGeom>
          <a:solidFill>
            <a:srgbClr val="F3ECE9"/>
          </a:solidFill>
          <a:ln/>
        </p:spPr>
        <p:txBody>
          <a:bodyPr/>
          <a:lstStyle/>
          <a:p>
            <a:endParaRPr lang="en-AU" sz="3200">
              <a:latin typeface="Aptos" panose="020B0004020202020204" pitchFamily="34" charset="0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1280160" y="2514600"/>
            <a:ext cx="6858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F3A5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One coordinated pipeline</a:t>
            </a:r>
            <a:endParaRPr lang="en-US" sz="3600" dirty="0">
              <a:latin typeface="Aptos" panose="020B0004020202020204" pitchFamily="34" charset="0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1280160" y="3154680"/>
            <a:ext cx="685800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90500" indent="-1905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Aligned with PIMS 2027–2036, national NMHS priorities and the One Pacific Meteorology Framework.</a:t>
            </a:r>
            <a:endParaRPr lang="en-US" sz="2800" dirty="0">
              <a:latin typeface="Aptos" panose="020B0004020202020204" pitchFamily="34" charset="0"/>
            </a:endParaRPr>
          </a:p>
          <a:p>
            <a:pPr marL="190500" indent="-1905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One flagship to lead now:  Sustainable Maintenance Facility with potential programming partnership with CREWS etc.</a:t>
            </a:r>
            <a:endParaRPr lang="en-US" sz="2800" dirty="0">
              <a:latin typeface="Aptos" panose="020B0004020202020204" pitchFamily="34" charset="0"/>
            </a:endParaRPr>
          </a:p>
          <a:p>
            <a:pPr marL="190500" indent="-1905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WRP–PRF progressed as a strategic financing pathway.</a:t>
            </a:r>
            <a:endParaRPr lang="en-US" sz="2800" dirty="0">
              <a:latin typeface="Aptos" panose="020B0004020202020204" pitchFamily="34" charset="0"/>
            </a:endParaRPr>
          </a:p>
          <a:p>
            <a:pPr marL="190500" indent="-1905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Others developed as complementary components — no duplication, no mandate creep.</a:t>
            </a:r>
            <a:endParaRPr lang="en-US" sz="2800" dirty="0">
              <a:latin typeface="Aptos" panose="020B0004020202020204" pitchFamily="34" charset="0"/>
            </a:endParaRPr>
          </a:p>
          <a:p>
            <a:pPr marL="190500" indent="-190500">
              <a:buSzPct val="100000"/>
              <a:buChar char="•"/>
            </a:pPr>
            <a:r>
              <a:rPr lang="en-US" sz="28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Build GEDSI in from the start — equity is the weakest E across the set.</a:t>
            </a:r>
            <a:endParaRPr lang="en-US" sz="2800" dirty="0">
              <a:latin typeface="Aptos" panose="020B0004020202020204" pitchFamily="34" charset="0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9052560" y="228600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8A5D52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Decisions requested (SC5)</a:t>
            </a:r>
            <a:endParaRPr lang="en-US" sz="3600" dirty="0">
              <a:latin typeface="Aptos" panose="020B0004020202020204" pitchFamily="34" charset="0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9052560" y="2880360"/>
            <a:ext cx="79552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F3A5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7.1.1  NOTE   </a:t>
            </a:r>
            <a:r>
              <a:rPr lang="en-US" sz="24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PMC-8 outcomes relevant to WRP partnerships.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9052560" y="3611880"/>
            <a:ext cx="79552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F3A5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7.1.2  ENDORSE   </a:t>
            </a:r>
            <a:r>
              <a:rPr lang="en-US" sz="24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A single WRP partnership &amp; resource-mobilisation pipeline.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9052560" y="4343400"/>
            <a:ext cx="79552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F3A5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7.1.3  ENDORSE   </a:t>
            </a:r>
            <a:r>
              <a:rPr lang="en-US" sz="24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The main flagship proposition; progress concept notes on other potentials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9052560" y="5074920"/>
            <a:ext cx="79552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F3A5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7.1.4  SUPPORT   </a:t>
            </a:r>
            <a:r>
              <a:rPr lang="en-US" sz="24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A structured WRP–PRF partnership.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9052560" y="5806440"/>
            <a:ext cx="79552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F3A5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7.1.5  SUPPORT   </a:t>
            </a:r>
            <a:r>
              <a:rPr lang="en-US" sz="24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Continued work on complementary opportunities.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9052560" y="6537960"/>
            <a:ext cx="79552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F3A5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7.1.6  REQUEST   </a:t>
            </a:r>
            <a:r>
              <a:rPr lang="en-US" sz="24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Complementarity — no duplication of PIMS, SOFF, CREWS etc.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9052560" y="7269480"/>
            <a:ext cx="79552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F3A5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7.1.7  REQUEST   </a:t>
            </a:r>
            <a:r>
              <a:rPr lang="en-US" sz="2400" dirty="0">
                <a:solidFill>
                  <a:srgbClr val="2B2B2B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Common investment &amp; partnership materials.</a:t>
            </a:r>
            <a:endParaRPr lang="en-US" sz="24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820</Words>
  <Application>Microsoft Office PowerPoint</Application>
  <PresentationFormat>Custom</PresentationFormat>
  <Paragraphs>179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Richard Lal</dc:creator>
  <cp:lastModifiedBy>Richard Lal</cp:lastModifiedBy>
  <cp:revision>4</cp:revision>
  <dcterms:created xsi:type="dcterms:W3CDTF">2026-09-14T16:35:08Z</dcterms:created>
  <dcterms:modified xsi:type="dcterms:W3CDTF">2026-09-14T18:05:31Z</dcterms:modified>
</cp:coreProperties>
</file>