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2"/>
  </p:notesMasterIdLst>
  <p:sldIdLst>
    <p:sldId id="256" r:id="rId5"/>
    <p:sldId id="265" r:id="rId6"/>
    <p:sldId id="260" r:id="rId7"/>
    <p:sldId id="262" r:id="rId8"/>
    <p:sldId id="263" r:id="rId9"/>
    <p:sldId id="266" r:id="rId10"/>
    <p:sldId id="261" r:id="rId11"/>
  </p:sldIdLst>
  <p:sldSz cx="18288000" cy="10287000"/>
  <p:notesSz cx="6858000" cy="9144000"/>
  <p:embeddedFontLst>
    <p:embeddedFont>
      <p:font typeface="Aptos Black" panose="020B0004020202020204" pitchFamily="34" charset="0"/>
      <p:bold r:id="rId13"/>
      <p:boldItalic r:id="rId14"/>
    </p:embeddedFont>
    <p:embeddedFont>
      <p:font typeface="Aptos Narrow" panose="020B0004020202020204" pitchFamily="34" charset="0"/>
      <p:regular r:id="rId15"/>
      <p:bold r:id="rId16"/>
      <p:italic r:id="rId17"/>
      <p:boldItalic r:id="rId18"/>
    </p:embeddedFont>
    <p:embeddedFont>
      <p:font typeface="Arial Rounded MT Bold" panose="020F0704030504030204" pitchFamily="3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05F59D-1FBF-49E2-B95E-3BC4873ADA62}" type="datetimeFigureOut">
              <a:rPr lang="en-AU" smtClean="0"/>
              <a:t>14/09/2026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9C5C63-337F-4B4D-9FC8-3D9F8BBBAA1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38137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9C5C63-337F-4B4D-9FC8-3D9F8BBBAA1D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37810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FA8CE-8DEB-680C-DA8A-C06C42D2C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EFC703-5E28-7EC5-5A34-B3CB853139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8A38E-ABAA-A6B5-8322-6AE4167CEA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3DB181-F2DE-7169-281A-F1E9AFF66F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9C5C63-337F-4B4D-9FC8-3D9F8BBBAA1D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33621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54307-09FF-AD15-6369-55291AF29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FBF11B-1BB9-08E6-41EC-E07E6AC365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F217E4-497B-0DDF-C07E-FEE9E8A523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0969A4-BCC5-E6F5-D039-B2E9AFA020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9C5C63-337F-4B4D-9FC8-3D9F8BBBAA1D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36721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CA6E7-F079-CF96-04B7-8326F0696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036C43-0D3B-C5B3-4F6F-6E4EB3A56D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8FA78A-1A4A-AECC-BB0F-E951C5093D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7ECA3-8745-E861-92EC-4B8DF0FD3A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9C5C63-337F-4B4D-9FC8-3D9F8BBBAA1D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017108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696F4-B6CA-CE2F-F35A-8C6FB0BD7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EAA972-FA46-A254-E78E-471FB6B36D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DD88AA-15CB-B4D5-DBE0-BCD88880E6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28FDA6-895F-F44D-C5F2-4B88127FFA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9C5C63-337F-4B4D-9FC8-3D9F8BBBAA1D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63712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28700" y="316024"/>
            <a:ext cx="5012210" cy="4709406"/>
          </a:xfrm>
          <a:custGeom>
            <a:avLst/>
            <a:gdLst/>
            <a:ahLst/>
            <a:cxnLst/>
            <a:rect l="l" t="t" r="r" b="b"/>
            <a:pathLst>
              <a:path w="5012210" h="4709406">
                <a:moveTo>
                  <a:pt x="0" y="0"/>
                </a:moveTo>
                <a:lnTo>
                  <a:pt x="5012210" y="0"/>
                </a:lnTo>
                <a:lnTo>
                  <a:pt x="5012210" y="4709406"/>
                </a:lnTo>
                <a:lnTo>
                  <a:pt x="0" y="47094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-3597496" y="3613309"/>
            <a:ext cx="10287000" cy="3060383"/>
          </a:xfrm>
          <a:custGeom>
            <a:avLst/>
            <a:gdLst/>
            <a:ahLst/>
            <a:cxnLst/>
            <a:rect l="l" t="t" r="r" b="b"/>
            <a:pathLst>
              <a:path w="10287000" h="3060383">
                <a:moveTo>
                  <a:pt x="0" y="0"/>
                </a:moveTo>
                <a:lnTo>
                  <a:pt x="10287000" y="0"/>
                </a:lnTo>
                <a:lnTo>
                  <a:pt x="10287000" y="3060382"/>
                </a:lnTo>
                <a:lnTo>
                  <a:pt x="0" y="30603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4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Freeform 4"/>
          <p:cNvSpPr/>
          <p:nvPr/>
        </p:nvSpPr>
        <p:spPr>
          <a:xfrm>
            <a:off x="16168033" y="416627"/>
            <a:ext cx="1631678" cy="1771747"/>
          </a:xfrm>
          <a:custGeom>
            <a:avLst/>
            <a:gdLst/>
            <a:ahLst/>
            <a:cxnLst/>
            <a:rect l="l" t="t" r="r" b="b"/>
            <a:pathLst>
              <a:path w="1631678" h="1771747">
                <a:moveTo>
                  <a:pt x="0" y="0"/>
                </a:moveTo>
                <a:lnTo>
                  <a:pt x="1631678" y="0"/>
                </a:lnTo>
                <a:lnTo>
                  <a:pt x="1631678" y="1771747"/>
                </a:lnTo>
                <a:lnTo>
                  <a:pt x="0" y="17717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0847564-0571-CF46-3305-0F4EF46FE0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7400" y="592392"/>
            <a:ext cx="8839200" cy="4156670"/>
          </a:xfrm>
        </p:spPr>
        <p:txBody>
          <a:bodyPr>
            <a:normAutofit/>
          </a:bodyPr>
          <a:lstStyle/>
          <a:p>
            <a:r>
              <a:rPr lang="en-US" sz="5500" b="1" dirty="0">
                <a:solidFill>
                  <a:schemeClr val="tx2"/>
                </a:solidFill>
                <a:latin typeface="Arial"/>
              </a:rPr>
              <a:t>WRP Implementation Plan and Funded Work Plan Update V3.0</a:t>
            </a:r>
            <a:endParaRPr lang="en-AU" sz="5500" b="1" dirty="0">
              <a:solidFill>
                <a:schemeClr val="tx2"/>
              </a:solidFill>
              <a:latin typeface="Aptos Black" panose="020B0004020202020204" pitchFamily="34" charset="0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22182859-46A4-8E48-199B-A9991739FE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2200" y="6743700"/>
            <a:ext cx="14630400" cy="2057400"/>
          </a:xfrm>
        </p:spPr>
        <p:txBody>
          <a:bodyPr>
            <a:normAutofit/>
          </a:bodyPr>
          <a:lstStyle/>
          <a:p>
            <a:r>
              <a:rPr lang="en-GB" sz="5800" b="1" dirty="0">
                <a:solidFill>
                  <a:schemeClr val="tx2"/>
                </a:solidFill>
              </a:rPr>
              <a:t>Weather Ready Pacific Steering Committee 5</a:t>
            </a:r>
          </a:p>
          <a:p>
            <a:r>
              <a:rPr lang="en-GB" sz="5800" b="1" dirty="0">
                <a:solidFill>
                  <a:schemeClr val="tx2"/>
                </a:solidFill>
              </a:rPr>
              <a:t>15 September 2026</a:t>
            </a:r>
          </a:p>
          <a:p>
            <a:endParaRPr lang="en-AU" dirty="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AFCEB-164A-96C3-42F6-BEFADD980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AA86B74-B3B0-4E69-607B-551BEA6DD9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5686407"/>
            <a:ext cx="18288000" cy="4600593"/>
          </a:xfrm>
          <a:custGeom>
            <a:avLst/>
            <a:gdLst/>
            <a:ahLst/>
            <a:cxnLst/>
            <a:rect l="l" t="t" r="r" b="b"/>
            <a:pathLst>
              <a:path w="18288000" h="5440680">
                <a:moveTo>
                  <a:pt x="0" y="0"/>
                </a:moveTo>
                <a:lnTo>
                  <a:pt x="18288000" y="0"/>
                </a:lnTo>
                <a:lnTo>
                  <a:pt x="18288000" y="5440680"/>
                </a:lnTo>
                <a:lnTo>
                  <a:pt x="0" y="54406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4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b="-18260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5177A049-C622-EAF1-FB18-743A8F159D4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28600" y="7048500"/>
            <a:ext cx="3607648" cy="3389697"/>
          </a:xfrm>
          <a:custGeom>
            <a:avLst/>
            <a:gdLst/>
            <a:ahLst/>
            <a:cxnLst/>
            <a:rect l="l" t="t" r="r" b="b"/>
            <a:pathLst>
              <a:path w="3607648" h="3389697">
                <a:moveTo>
                  <a:pt x="0" y="0"/>
                </a:moveTo>
                <a:lnTo>
                  <a:pt x="3607648" y="0"/>
                </a:lnTo>
                <a:lnTo>
                  <a:pt x="3607648" y="3389697"/>
                </a:lnTo>
                <a:lnTo>
                  <a:pt x="0" y="33896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550531B6-12AB-CC7D-CF03-92B3F0E2ED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294839" y="8199324"/>
            <a:ext cx="1631678" cy="1771747"/>
          </a:xfrm>
          <a:custGeom>
            <a:avLst/>
            <a:gdLst/>
            <a:ahLst/>
            <a:cxnLst/>
            <a:rect l="l" t="t" r="r" b="b"/>
            <a:pathLst>
              <a:path w="1631678" h="1771747">
                <a:moveTo>
                  <a:pt x="0" y="0"/>
                </a:moveTo>
                <a:lnTo>
                  <a:pt x="1631677" y="0"/>
                </a:lnTo>
                <a:lnTo>
                  <a:pt x="1631677" y="1771746"/>
                </a:lnTo>
                <a:lnTo>
                  <a:pt x="0" y="1771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D4C5BE-70A6-8EB5-647D-B4AAFFD64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3100" y="2525920"/>
            <a:ext cx="14401800" cy="6740488"/>
          </a:xfrm>
        </p:spPr>
        <p:txBody>
          <a:bodyPr>
            <a:normAutofit/>
          </a:bodyPr>
          <a:lstStyle/>
          <a:p>
            <a:r>
              <a:rPr lang="en-AU" dirty="0"/>
              <a:t>No changes to Activities</a:t>
            </a:r>
          </a:p>
          <a:p>
            <a:r>
              <a:rPr lang="en-AU" dirty="0"/>
              <a:t>Nine (9) new projects proposed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Revised update to reflect:</a:t>
            </a:r>
            <a:endParaRPr lang="en-AU" sz="3600" dirty="0"/>
          </a:p>
          <a:p>
            <a:pPr lvl="0"/>
            <a:r>
              <a:rPr lang="en-AU" dirty="0"/>
              <a:t>Budgeting for the new NZ MFAT funding allocation of NZD 32 million (USD 15.68m).</a:t>
            </a:r>
            <a:endParaRPr lang="en-AU" sz="3600" dirty="0"/>
          </a:p>
          <a:p>
            <a:pPr lvl="1"/>
            <a:r>
              <a:rPr lang="en-US" sz="3000" dirty="0"/>
              <a:t>USD 12,198,061 has been allocated. USD 3,481,765 to be programmed</a:t>
            </a:r>
          </a:p>
          <a:p>
            <a:pPr lvl="0"/>
            <a:r>
              <a:rPr lang="en-AU" dirty="0"/>
              <a:t>Budgeting for the new UK WISER funding allocation of GBP 500,000.</a:t>
            </a:r>
          </a:p>
          <a:p>
            <a:pPr lvl="1"/>
            <a:r>
              <a:rPr lang="en-AU" sz="3000" dirty="0"/>
              <a:t>USD 534,984</a:t>
            </a:r>
          </a:p>
          <a:p>
            <a:pPr lvl="0"/>
            <a:r>
              <a:rPr lang="en-AU" dirty="0"/>
              <a:t>Budgeting for DFAT Australia Awards funding for 2027 AUD 255,000.</a:t>
            </a:r>
          </a:p>
          <a:p>
            <a:pPr lvl="1"/>
            <a:r>
              <a:rPr lang="en-AU" sz="3000" dirty="0"/>
              <a:t> USD 170,000</a:t>
            </a:r>
          </a:p>
          <a:p>
            <a:pPr lvl="0"/>
            <a:r>
              <a:rPr lang="en-AU" dirty="0"/>
              <a:t>Inclusion of nine additional projects since the approval of Version 2.1 by SC4.</a:t>
            </a: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5C578240-BB42-64BD-F17D-6DABB44B0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200" y="277452"/>
            <a:ext cx="8267700" cy="1543806"/>
          </a:xfrm>
        </p:spPr>
        <p:txBody>
          <a:bodyPr>
            <a:normAutofit/>
          </a:bodyPr>
          <a:lstStyle/>
          <a:p>
            <a:r>
              <a:rPr lang="en-GB" sz="6000" dirty="0">
                <a:solidFill>
                  <a:schemeClr val="tx2"/>
                </a:solidFill>
              </a:rPr>
              <a:t>Updates</a:t>
            </a:r>
            <a:endParaRPr lang="en-AU" sz="6000" dirty="0">
              <a:solidFill>
                <a:schemeClr val="tx2"/>
              </a:solidFill>
              <a:latin typeface="Aptos Black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516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8CB6E-4CBE-D924-A6E5-5B4E00A99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DD8068D-FD07-849A-6CEA-B9945BBEC0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5686407"/>
            <a:ext cx="18288000" cy="4600593"/>
          </a:xfrm>
          <a:custGeom>
            <a:avLst/>
            <a:gdLst/>
            <a:ahLst/>
            <a:cxnLst/>
            <a:rect l="l" t="t" r="r" b="b"/>
            <a:pathLst>
              <a:path w="18288000" h="5440680">
                <a:moveTo>
                  <a:pt x="0" y="0"/>
                </a:moveTo>
                <a:lnTo>
                  <a:pt x="18288000" y="0"/>
                </a:lnTo>
                <a:lnTo>
                  <a:pt x="18288000" y="5440680"/>
                </a:lnTo>
                <a:lnTo>
                  <a:pt x="0" y="54406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4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18260"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1A5AB65A-E34A-E90A-22EA-7F21870EA8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28600" y="7048500"/>
            <a:ext cx="3607648" cy="3389697"/>
          </a:xfrm>
          <a:custGeom>
            <a:avLst/>
            <a:gdLst/>
            <a:ahLst/>
            <a:cxnLst/>
            <a:rect l="l" t="t" r="r" b="b"/>
            <a:pathLst>
              <a:path w="3607648" h="3389697">
                <a:moveTo>
                  <a:pt x="0" y="0"/>
                </a:moveTo>
                <a:lnTo>
                  <a:pt x="3607648" y="0"/>
                </a:lnTo>
                <a:lnTo>
                  <a:pt x="3607648" y="3389697"/>
                </a:lnTo>
                <a:lnTo>
                  <a:pt x="0" y="33896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63210CBB-0F46-E763-27E0-CB6B9FDBF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5719" y="0"/>
            <a:ext cx="8267700" cy="931083"/>
          </a:xfrm>
        </p:spPr>
        <p:txBody>
          <a:bodyPr>
            <a:normAutofit fontScale="90000"/>
          </a:bodyPr>
          <a:lstStyle/>
          <a:p>
            <a:r>
              <a:rPr lang="en-GB" sz="6000" dirty="0">
                <a:solidFill>
                  <a:schemeClr val="tx2"/>
                </a:solidFill>
                <a:latin typeface="Aptos Black" panose="020B0004020202020204" pitchFamily="34" charset="0"/>
              </a:rPr>
              <a:t>New Proposed Projects </a:t>
            </a:r>
            <a:endParaRPr lang="en-AU" sz="6000" dirty="0">
              <a:solidFill>
                <a:schemeClr val="tx2"/>
              </a:solidFill>
              <a:latin typeface="Aptos Black" panose="020B0004020202020204" pitchFamily="34" charset="0"/>
            </a:endParaRPr>
          </a:p>
        </p:txBody>
      </p:sp>
      <p:sp>
        <p:nvSpPr>
          <p:cNvPr id="19" name="Freeform 4">
            <a:extLst>
              <a:ext uri="{FF2B5EF4-FFF2-40B4-BE49-F238E27FC236}">
                <a16:creationId xmlns:a16="http://schemas.microsoft.com/office/drawing/2014/main" id="{EF36B592-2BB9-DAD8-E944-87F3EDCCE93C}"/>
              </a:ext>
            </a:extLst>
          </p:cNvPr>
          <p:cNvSpPr/>
          <p:nvPr/>
        </p:nvSpPr>
        <p:spPr>
          <a:xfrm>
            <a:off x="16464591" y="8515253"/>
            <a:ext cx="1631678" cy="1771747"/>
          </a:xfrm>
          <a:custGeom>
            <a:avLst/>
            <a:gdLst/>
            <a:ahLst/>
            <a:cxnLst/>
            <a:rect l="l" t="t" r="r" b="b"/>
            <a:pathLst>
              <a:path w="1631678" h="1771747">
                <a:moveTo>
                  <a:pt x="0" y="0"/>
                </a:moveTo>
                <a:lnTo>
                  <a:pt x="1631677" y="0"/>
                </a:lnTo>
                <a:lnTo>
                  <a:pt x="1631677" y="1771746"/>
                </a:lnTo>
                <a:lnTo>
                  <a:pt x="0" y="17717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4B621D29-281F-D08B-D44F-FF60B411D0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096075"/>
              </p:ext>
            </p:extLst>
          </p:nvPr>
        </p:nvGraphicFramePr>
        <p:xfrm>
          <a:off x="389996" y="900834"/>
          <a:ext cx="16764002" cy="8055600"/>
        </p:xfrm>
        <a:graphic>
          <a:graphicData uri="http://schemas.openxmlformats.org/drawingml/2006/table">
            <a:tbl>
              <a:tblPr/>
              <a:tblGrid>
                <a:gridCol w="524404">
                  <a:extLst>
                    <a:ext uri="{9D8B030D-6E8A-4147-A177-3AD203B41FA5}">
                      <a16:colId xmlns:a16="http://schemas.microsoft.com/office/drawing/2014/main" val="1037461279"/>
                    </a:ext>
                  </a:extLst>
                </a:gridCol>
                <a:gridCol w="1050119">
                  <a:extLst>
                    <a:ext uri="{9D8B030D-6E8A-4147-A177-3AD203B41FA5}">
                      <a16:colId xmlns:a16="http://schemas.microsoft.com/office/drawing/2014/main" val="1449045377"/>
                    </a:ext>
                  </a:extLst>
                </a:gridCol>
                <a:gridCol w="10684681">
                  <a:extLst>
                    <a:ext uri="{9D8B030D-6E8A-4147-A177-3AD203B41FA5}">
                      <a16:colId xmlns:a16="http://schemas.microsoft.com/office/drawing/2014/main" val="2498966818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1790596396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597769963"/>
                    </a:ext>
                  </a:extLst>
                </a:gridCol>
                <a:gridCol w="1609198">
                  <a:extLst>
                    <a:ext uri="{9D8B030D-6E8A-4147-A177-3AD203B41FA5}">
                      <a16:colId xmlns:a16="http://schemas.microsoft.com/office/drawing/2014/main" val="2735171899"/>
                    </a:ext>
                  </a:extLst>
                </a:gridCol>
              </a:tblGrid>
              <a:tr h="706379"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Activity No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86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86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Project Title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86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NZ MFAT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86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UK WISER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86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6377005"/>
                  </a:ext>
                </a:extLst>
              </a:tr>
              <a:tr h="70637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1.1.1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PIMS and One Pacific Meteorology Framework Development and Operationalisation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200,000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6728422"/>
                  </a:ext>
                </a:extLst>
              </a:tr>
              <a:tr h="63159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1.1.2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Hosting of Pacific Meteorology Council and Ministerial Meetings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184,436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2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2859406"/>
                  </a:ext>
                </a:extLst>
              </a:tr>
              <a:tr h="70483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1.1.3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MERL Development, Operations and Programmatic evaluations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367,500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0097378"/>
                  </a:ext>
                </a:extLst>
              </a:tr>
              <a:tr h="70483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2.2.5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AI Capacity Support for NMHSs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400,000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3089163"/>
                  </a:ext>
                </a:extLst>
              </a:tr>
              <a:tr h="70637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2.3.1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Community of practice support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80,000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0765362"/>
                  </a:ext>
                </a:extLst>
              </a:tr>
              <a:tr h="70637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3.1.3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Supply, Install and Support AWS/AWOS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7149330"/>
                  </a:ext>
                </a:extLst>
              </a:tr>
              <a:tr h="70483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4.1.1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Sustaining National and Regional Enabling Infrastructure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800,000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2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477421"/>
                  </a:ext>
                </a:extLst>
              </a:tr>
              <a:tr h="70637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4.2.1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Pacific Aviation Improvement Roadmap, Quality Management and Compliance Support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1,050,000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6978526"/>
                  </a:ext>
                </a:extLst>
              </a:tr>
              <a:tr h="70483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5.1.5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Last-mile and community communication systems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2,000,000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9304626"/>
                  </a:ext>
                </a:extLst>
              </a:tr>
              <a:tr h="6315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2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4,927,500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257,436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5,184,936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56113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6426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7A24C-1A28-E608-BDC7-A8EC8F786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A3269C9-92F0-56BE-1F29-AD405EABAC5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5686407"/>
            <a:ext cx="18288000" cy="4600593"/>
          </a:xfrm>
          <a:custGeom>
            <a:avLst/>
            <a:gdLst/>
            <a:ahLst/>
            <a:cxnLst/>
            <a:rect l="l" t="t" r="r" b="b"/>
            <a:pathLst>
              <a:path w="18288000" h="5440680">
                <a:moveTo>
                  <a:pt x="0" y="0"/>
                </a:moveTo>
                <a:lnTo>
                  <a:pt x="18288000" y="0"/>
                </a:lnTo>
                <a:lnTo>
                  <a:pt x="18288000" y="5440680"/>
                </a:lnTo>
                <a:lnTo>
                  <a:pt x="0" y="54406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4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18260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0E0D537-C6C4-3452-AFC6-103DE28800A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28600" y="7048500"/>
            <a:ext cx="3607648" cy="3389697"/>
          </a:xfrm>
          <a:custGeom>
            <a:avLst/>
            <a:gdLst/>
            <a:ahLst/>
            <a:cxnLst/>
            <a:rect l="l" t="t" r="r" b="b"/>
            <a:pathLst>
              <a:path w="3607648" h="3389697">
                <a:moveTo>
                  <a:pt x="0" y="0"/>
                </a:moveTo>
                <a:lnTo>
                  <a:pt x="3607648" y="0"/>
                </a:lnTo>
                <a:lnTo>
                  <a:pt x="3607648" y="3389697"/>
                </a:lnTo>
                <a:lnTo>
                  <a:pt x="0" y="33896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7C23F189-B87B-B62A-344E-23FED3852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4400" y="480171"/>
            <a:ext cx="8267700" cy="931083"/>
          </a:xfrm>
        </p:spPr>
        <p:txBody>
          <a:bodyPr>
            <a:normAutofit fontScale="90000"/>
          </a:bodyPr>
          <a:lstStyle/>
          <a:p>
            <a:r>
              <a:rPr lang="en-GB" sz="6000" dirty="0">
                <a:solidFill>
                  <a:schemeClr val="tx2"/>
                </a:solidFill>
                <a:latin typeface="Aptos Black" panose="020B0004020202020204" pitchFamily="34" charset="0"/>
              </a:rPr>
              <a:t>Project Name Change </a:t>
            </a:r>
            <a:endParaRPr lang="en-AU" sz="6000" dirty="0">
              <a:solidFill>
                <a:schemeClr val="tx2"/>
              </a:solidFill>
              <a:latin typeface="Aptos Black" panose="020B0004020202020204" pitchFamily="34" charset="0"/>
            </a:endParaRPr>
          </a:p>
        </p:txBody>
      </p:sp>
      <p:sp>
        <p:nvSpPr>
          <p:cNvPr id="19" name="Freeform 4">
            <a:extLst>
              <a:ext uri="{FF2B5EF4-FFF2-40B4-BE49-F238E27FC236}">
                <a16:creationId xmlns:a16="http://schemas.microsoft.com/office/drawing/2014/main" id="{6586DDED-403F-96A2-BADC-2863CEBF0172}"/>
              </a:ext>
            </a:extLst>
          </p:cNvPr>
          <p:cNvSpPr/>
          <p:nvPr/>
        </p:nvSpPr>
        <p:spPr>
          <a:xfrm>
            <a:off x="16464591" y="8515253"/>
            <a:ext cx="1631678" cy="1771747"/>
          </a:xfrm>
          <a:custGeom>
            <a:avLst/>
            <a:gdLst/>
            <a:ahLst/>
            <a:cxnLst/>
            <a:rect l="l" t="t" r="r" b="b"/>
            <a:pathLst>
              <a:path w="1631678" h="1771747">
                <a:moveTo>
                  <a:pt x="0" y="0"/>
                </a:moveTo>
                <a:lnTo>
                  <a:pt x="1631677" y="0"/>
                </a:lnTo>
                <a:lnTo>
                  <a:pt x="1631677" y="1771746"/>
                </a:lnTo>
                <a:lnTo>
                  <a:pt x="0" y="17717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7D9725C-5E33-B194-6A36-EF3D2A0D1C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1036678"/>
              </p:ext>
            </p:extLst>
          </p:nvPr>
        </p:nvGraphicFramePr>
        <p:xfrm>
          <a:off x="1182329" y="1562451"/>
          <a:ext cx="15923342" cy="3592110"/>
        </p:xfrm>
        <a:graphic>
          <a:graphicData uri="http://schemas.openxmlformats.org/drawingml/2006/table">
            <a:tbl>
              <a:tblPr/>
              <a:tblGrid>
                <a:gridCol w="1485079">
                  <a:extLst>
                    <a:ext uri="{9D8B030D-6E8A-4147-A177-3AD203B41FA5}">
                      <a16:colId xmlns:a16="http://schemas.microsoft.com/office/drawing/2014/main" val="236444405"/>
                    </a:ext>
                  </a:extLst>
                </a:gridCol>
                <a:gridCol w="6121613">
                  <a:extLst>
                    <a:ext uri="{9D8B030D-6E8A-4147-A177-3AD203B41FA5}">
                      <a16:colId xmlns:a16="http://schemas.microsoft.com/office/drawing/2014/main" val="4261500657"/>
                    </a:ext>
                  </a:extLst>
                </a:gridCol>
                <a:gridCol w="8316650">
                  <a:extLst>
                    <a:ext uri="{9D8B030D-6E8A-4147-A177-3AD203B41FA5}">
                      <a16:colId xmlns:a16="http://schemas.microsoft.com/office/drawing/2014/main" val="3380103522"/>
                    </a:ext>
                  </a:extLst>
                </a:gridCol>
              </a:tblGrid>
              <a:tr h="8930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Activity 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86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New Project Title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86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Previous Project Title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8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667158"/>
                  </a:ext>
                </a:extLst>
              </a:tr>
              <a:tr h="46656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1.1.1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Resource Mobilisation Activities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Resource Mobilisation Strategy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363336"/>
                  </a:ext>
                </a:extLst>
              </a:tr>
              <a:tr h="8930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2.1.1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RTC and RIC Operationalisation Support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Business model review for RTC and RIC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4257197"/>
                  </a:ext>
                </a:extLst>
              </a:tr>
              <a:tr h="13395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3.1.1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Network Sustainability and Planning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Combined network plans: </a:t>
                      </a:r>
                    </a:p>
                    <a:p>
                      <a:pPr algn="l" fontAlgn="b">
                        <a:buNone/>
                      </a:pP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1) Upper Air, 2) Ocean and Tides, 3) Flood and Hydrology, 4) ICT under </a:t>
                      </a:r>
                      <a:r>
                        <a:rPr lang="en-A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Network Sustainability and Planning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751472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9DD86C6-0ACA-B3D8-7416-B781D2172864}"/>
              </a:ext>
            </a:extLst>
          </p:cNvPr>
          <p:cNvSpPr txBox="1"/>
          <p:nvPr/>
        </p:nvSpPr>
        <p:spPr>
          <a:xfrm>
            <a:off x="4572000" y="5905500"/>
            <a:ext cx="9144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0" indent="-742950" algn="ctr">
              <a:buFont typeface="+mj-lt"/>
              <a:buAutoNum type="arabicPeriod"/>
            </a:pPr>
            <a:r>
              <a:rPr lang="en-AU" sz="3600" b="1" i="1" dirty="0"/>
              <a:t>Note the change of project name changes to encompass project evolution</a:t>
            </a:r>
          </a:p>
        </p:txBody>
      </p:sp>
    </p:spTree>
    <p:extLst>
      <p:ext uri="{BB962C8B-B14F-4D97-AF65-F5344CB8AC3E}">
        <p14:creationId xmlns:p14="http://schemas.microsoft.com/office/powerpoint/2010/main" val="186640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E8900-0BC9-B992-4DCD-8018D292F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1842141-4B86-E634-3424-82D59F09960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5686407"/>
            <a:ext cx="18288000" cy="4600593"/>
          </a:xfrm>
          <a:custGeom>
            <a:avLst/>
            <a:gdLst/>
            <a:ahLst/>
            <a:cxnLst/>
            <a:rect l="l" t="t" r="r" b="b"/>
            <a:pathLst>
              <a:path w="18288000" h="5440680">
                <a:moveTo>
                  <a:pt x="0" y="0"/>
                </a:moveTo>
                <a:lnTo>
                  <a:pt x="18288000" y="0"/>
                </a:lnTo>
                <a:lnTo>
                  <a:pt x="18288000" y="5440680"/>
                </a:lnTo>
                <a:lnTo>
                  <a:pt x="0" y="54406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4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18260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51471EFB-A889-2529-D1AF-8FD22979901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28600" y="7048500"/>
            <a:ext cx="3607648" cy="3389697"/>
          </a:xfrm>
          <a:custGeom>
            <a:avLst/>
            <a:gdLst/>
            <a:ahLst/>
            <a:cxnLst/>
            <a:rect l="l" t="t" r="r" b="b"/>
            <a:pathLst>
              <a:path w="3607648" h="3389697">
                <a:moveTo>
                  <a:pt x="0" y="0"/>
                </a:moveTo>
                <a:lnTo>
                  <a:pt x="3607648" y="0"/>
                </a:lnTo>
                <a:lnTo>
                  <a:pt x="3607648" y="3389697"/>
                </a:lnTo>
                <a:lnTo>
                  <a:pt x="0" y="33896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30614BE8-1947-4018-1EE0-8483522F4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1002510"/>
            <a:ext cx="16840200" cy="931083"/>
          </a:xfrm>
        </p:spPr>
        <p:txBody>
          <a:bodyPr>
            <a:normAutofit fontScale="90000"/>
          </a:bodyPr>
          <a:lstStyle/>
          <a:p>
            <a:r>
              <a:rPr lang="en-GB" sz="6000" dirty="0">
                <a:solidFill>
                  <a:schemeClr val="tx2"/>
                </a:solidFill>
                <a:latin typeface="Aptos Black" panose="020B0004020202020204" pitchFamily="34" charset="0"/>
              </a:rPr>
              <a:t>Proposed Total Budget Change 2026-2029</a:t>
            </a:r>
            <a:endParaRPr lang="en-AU" sz="6000" dirty="0">
              <a:solidFill>
                <a:schemeClr val="tx2"/>
              </a:solidFill>
              <a:latin typeface="Aptos Black" panose="020B0004020202020204" pitchFamily="34" charset="0"/>
            </a:endParaRPr>
          </a:p>
        </p:txBody>
      </p:sp>
      <p:sp>
        <p:nvSpPr>
          <p:cNvPr id="19" name="Freeform 4">
            <a:extLst>
              <a:ext uri="{FF2B5EF4-FFF2-40B4-BE49-F238E27FC236}">
                <a16:creationId xmlns:a16="http://schemas.microsoft.com/office/drawing/2014/main" id="{DC926175-681F-96C8-8356-D5E19EFD8DC7}"/>
              </a:ext>
            </a:extLst>
          </p:cNvPr>
          <p:cNvSpPr/>
          <p:nvPr/>
        </p:nvSpPr>
        <p:spPr>
          <a:xfrm>
            <a:off x="16464591" y="8515253"/>
            <a:ext cx="1631678" cy="1771747"/>
          </a:xfrm>
          <a:custGeom>
            <a:avLst/>
            <a:gdLst/>
            <a:ahLst/>
            <a:cxnLst/>
            <a:rect l="l" t="t" r="r" b="b"/>
            <a:pathLst>
              <a:path w="1631678" h="1771747">
                <a:moveTo>
                  <a:pt x="0" y="0"/>
                </a:moveTo>
                <a:lnTo>
                  <a:pt x="1631677" y="0"/>
                </a:lnTo>
                <a:lnTo>
                  <a:pt x="1631677" y="1771746"/>
                </a:lnTo>
                <a:lnTo>
                  <a:pt x="0" y="17717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17CDDBF-58AF-2CBA-DB80-5F2F08E84E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548569"/>
              </p:ext>
            </p:extLst>
          </p:nvPr>
        </p:nvGraphicFramePr>
        <p:xfrm>
          <a:off x="533398" y="2476500"/>
          <a:ext cx="16535402" cy="2667000"/>
        </p:xfrm>
        <a:graphic>
          <a:graphicData uri="http://schemas.openxmlformats.org/drawingml/2006/table">
            <a:tbl>
              <a:tblPr/>
              <a:tblGrid>
                <a:gridCol w="4405985">
                  <a:extLst>
                    <a:ext uri="{9D8B030D-6E8A-4147-A177-3AD203B41FA5}">
                      <a16:colId xmlns:a16="http://schemas.microsoft.com/office/drawing/2014/main" val="530835068"/>
                    </a:ext>
                  </a:extLst>
                </a:gridCol>
                <a:gridCol w="1606888">
                  <a:extLst>
                    <a:ext uri="{9D8B030D-6E8A-4147-A177-3AD203B41FA5}">
                      <a16:colId xmlns:a16="http://schemas.microsoft.com/office/drawing/2014/main" val="65070441"/>
                    </a:ext>
                  </a:extLst>
                </a:gridCol>
                <a:gridCol w="1606888">
                  <a:extLst>
                    <a:ext uri="{9D8B030D-6E8A-4147-A177-3AD203B41FA5}">
                      <a16:colId xmlns:a16="http://schemas.microsoft.com/office/drawing/2014/main" val="2609664364"/>
                    </a:ext>
                  </a:extLst>
                </a:gridCol>
                <a:gridCol w="1658724">
                  <a:extLst>
                    <a:ext uri="{9D8B030D-6E8A-4147-A177-3AD203B41FA5}">
                      <a16:colId xmlns:a16="http://schemas.microsoft.com/office/drawing/2014/main" val="804598326"/>
                    </a:ext>
                  </a:extLst>
                </a:gridCol>
                <a:gridCol w="1658724">
                  <a:extLst>
                    <a:ext uri="{9D8B030D-6E8A-4147-A177-3AD203B41FA5}">
                      <a16:colId xmlns:a16="http://schemas.microsoft.com/office/drawing/2014/main" val="3742310233"/>
                    </a:ext>
                  </a:extLst>
                </a:gridCol>
                <a:gridCol w="1658724">
                  <a:extLst>
                    <a:ext uri="{9D8B030D-6E8A-4147-A177-3AD203B41FA5}">
                      <a16:colId xmlns:a16="http://schemas.microsoft.com/office/drawing/2014/main" val="1551404180"/>
                    </a:ext>
                  </a:extLst>
                </a:gridCol>
                <a:gridCol w="1658724">
                  <a:extLst>
                    <a:ext uri="{9D8B030D-6E8A-4147-A177-3AD203B41FA5}">
                      <a16:colId xmlns:a16="http://schemas.microsoft.com/office/drawing/2014/main" val="2339322930"/>
                    </a:ext>
                  </a:extLst>
                </a:gridCol>
                <a:gridCol w="2280745">
                  <a:extLst>
                    <a:ext uri="{9D8B030D-6E8A-4147-A177-3AD203B41FA5}">
                      <a16:colId xmlns:a16="http://schemas.microsoft.com/office/drawing/2014/main" val="430565456"/>
                    </a:ext>
                  </a:extLst>
                </a:gridCol>
              </a:tblGrid>
              <a:tr h="10579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2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2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2024 Actual_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86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2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2025 Actual_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86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2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2026 Budget_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86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2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2027 Budget_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86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2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2028 Budget_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86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2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2029 Budget_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86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22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Total WRP Funding Allocated USD_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8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2396179"/>
                  </a:ext>
                </a:extLst>
              </a:tr>
              <a:tr h="52899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Approved Total SC May 2026 Figures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3,743,228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3,939,976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10,901,933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5,768,245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2,056,673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2,049,935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   28,459,991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0416556"/>
                  </a:ext>
                </a:extLst>
              </a:tr>
              <a:tr h="52899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Proposed Total SC Sept 2026 Figures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3,743,228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3,939,976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11,462,866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11,093,271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6,330,650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4,582,412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   41,152,403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097811"/>
                  </a:ext>
                </a:extLst>
              </a:tr>
              <a:tr h="55103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2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           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           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560,932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5,325,025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4,273,977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2,532,477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   12,692,412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1061587"/>
                  </a:ext>
                </a:extLst>
              </a:tr>
            </a:tbl>
          </a:graphicData>
        </a:graphic>
      </p:graphicFrame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6ECE97B8-49C9-41B9-3413-5E721F1716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0" y="5672889"/>
            <a:ext cx="14744700" cy="24424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2600" dirty="0"/>
              <a:t>Note </a:t>
            </a:r>
            <a:r>
              <a:rPr lang="en-US" sz="2600" dirty="0"/>
              <a:t>Budget Increase:</a:t>
            </a:r>
          </a:p>
          <a:p>
            <a:r>
              <a:rPr lang="en-US" sz="2600" dirty="0"/>
              <a:t>USD 12.692 million increase in total funding driven by new contributions from New Zealand MFAT, Australia Awards and UK WISER Phase 3.</a:t>
            </a:r>
          </a:p>
          <a:p>
            <a:r>
              <a:rPr lang="en-US" sz="2600" dirty="0"/>
              <a:t>Approximately USD 3.482 million has been earmarked for KRA 6: Risk Information and Preparedness Activities.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67487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5BF03-A383-FB36-4D1D-A4C633AE5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FA14FD9-F25D-9034-63FE-6E1D52B6109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5686407"/>
            <a:ext cx="18288000" cy="4600593"/>
          </a:xfrm>
          <a:custGeom>
            <a:avLst/>
            <a:gdLst/>
            <a:ahLst/>
            <a:cxnLst/>
            <a:rect l="l" t="t" r="r" b="b"/>
            <a:pathLst>
              <a:path w="18288000" h="5440680">
                <a:moveTo>
                  <a:pt x="0" y="0"/>
                </a:moveTo>
                <a:lnTo>
                  <a:pt x="18288000" y="0"/>
                </a:lnTo>
                <a:lnTo>
                  <a:pt x="18288000" y="5440680"/>
                </a:lnTo>
                <a:lnTo>
                  <a:pt x="0" y="54406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4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18260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B4AE57B-0E85-F3BB-47EB-8C4E28AF831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28600" y="7048500"/>
            <a:ext cx="3607648" cy="3389697"/>
          </a:xfrm>
          <a:custGeom>
            <a:avLst/>
            <a:gdLst/>
            <a:ahLst/>
            <a:cxnLst/>
            <a:rect l="l" t="t" r="r" b="b"/>
            <a:pathLst>
              <a:path w="3607648" h="3389697">
                <a:moveTo>
                  <a:pt x="0" y="0"/>
                </a:moveTo>
                <a:lnTo>
                  <a:pt x="3607648" y="0"/>
                </a:lnTo>
                <a:lnTo>
                  <a:pt x="3607648" y="3389697"/>
                </a:lnTo>
                <a:lnTo>
                  <a:pt x="0" y="33896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6C54DE1C-A1A8-A6CB-FD1E-2FA85E8EE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74026"/>
            <a:ext cx="16840200" cy="931083"/>
          </a:xfrm>
        </p:spPr>
        <p:txBody>
          <a:bodyPr>
            <a:normAutofit fontScale="90000"/>
          </a:bodyPr>
          <a:lstStyle/>
          <a:p>
            <a:r>
              <a:rPr lang="en-GB" sz="6000" dirty="0">
                <a:solidFill>
                  <a:schemeClr val="tx2"/>
                </a:solidFill>
                <a:latin typeface="Aptos Black" panose="020B0004020202020204" pitchFamily="34" charset="0"/>
              </a:rPr>
              <a:t>Proposed Budget Allocation 2026-2029 by Activity</a:t>
            </a:r>
            <a:endParaRPr lang="en-AU" sz="6000" dirty="0">
              <a:solidFill>
                <a:schemeClr val="tx2"/>
              </a:solidFill>
              <a:latin typeface="Aptos Black" panose="020B0004020202020204" pitchFamily="34" charset="0"/>
            </a:endParaRPr>
          </a:p>
        </p:txBody>
      </p:sp>
      <p:sp>
        <p:nvSpPr>
          <p:cNvPr id="19" name="Freeform 4">
            <a:extLst>
              <a:ext uri="{FF2B5EF4-FFF2-40B4-BE49-F238E27FC236}">
                <a16:creationId xmlns:a16="http://schemas.microsoft.com/office/drawing/2014/main" id="{D7B86741-5BC9-30D2-3819-5996E4F9990B}"/>
              </a:ext>
            </a:extLst>
          </p:cNvPr>
          <p:cNvSpPr/>
          <p:nvPr/>
        </p:nvSpPr>
        <p:spPr>
          <a:xfrm>
            <a:off x="16464591" y="8515253"/>
            <a:ext cx="1631678" cy="1771747"/>
          </a:xfrm>
          <a:custGeom>
            <a:avLst/>
            <a:gdLst/>
            <a:ahLst/>
            <a:cxnLst/>
            <a:rect l="l" t="t" r="r" b="b"/>
            <a:pathLst>
              <a:path w="1631678" h="1771747">
                <a:moveTo>
                  <a:pt x="0" y="0"/>
                </a:moveTo>
                <a:lnTo>
                  <a:pt x="1631677" y="0"/>
                </a:lnTo>
                <a:lnTo>
                  <a:pt x="1631677" y="1771746"/>
                </a:lnTo>
                <a:lnTo>
                  <a:pt x="0" y="17717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95E074D-825A-B9BF-9D3A-307D21EDEEA7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411254"/>
          <a:ext cx="16344900" cy="7548442"/>
        </p:xfrm>
        <a:graphic>
          <a:graphicData uri="http://schemas.openxmlformats.org/drawingml/2006/table">
            <a:tbl>
              <a:tblPr/>
              <a:tblGrid>
                <a:gridCol w="1004125">
                  <a:extLst>
                    <a:ext uri="{9D8B030D-6E8A-4147-A177-3AD203B41FA5}">
                      <a16:colId xmlns:a16="http://schemas.microsoft.com/office/drawing/2014/main" val="3150440874"/>
                    </a:ext>
                  </a:extLst>
                </a:gridCol>
                <a:gridCol w="11435850">
                  <a:extLst>
                    <a:ext uri="{9D8B030D-6E8A-4147-A177-3AD203B41FA5}">
                      <a16:colId xmlns:a16="http://schemas.microsoft.com/office/drawing/2014/main" val="484526894"/>
                    </a:ext>
                  </a:extLst>
                </a:gridCol>
                <a:gridCol w="1208668">
                  <a:extLst>
                    <a:ext uri="{9D8B030D-6E8A-4147-A177-3AD203B41FA5}">
                      <a16:colId xmlns:a16="http://schemas.microsoft.com/office/drawing/2014/main" val="4184362671"/>
                    </a:ext>
                  </a:extLst>
                </a:gridCol>
                <a:gridCol w="1561969">
                  <a:extLst>
                    <a:ext uri="{9D8B030D-6E8A-4147-A177-3AD203B41FA5}">
                      <a16:colId xmlns:a16="http://schemas.microsoft.com/office/drawing/2014/main" val="1159196808"/>
                    </a:ext>
                  </a:extLst>
                </a:gridCol>
                <a:gridCol w="1134288">
                  <a:extLst>
                    <a:ext uri="{9D8B030D-6E8A-4147-A177-3AD203B41FA5}">
                      <a16:colId xmlns:a16="http://schemas.microsoft.com/office/drawing/2014/main" val="8732408"/>
                    </a:ext>
                  </a:extLst>
                </a:gridCol>
              </a:tblGrid>
              <a:tr h="2812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4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Activity 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86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4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Activity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86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4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DFAT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86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4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NZ MFAT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86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4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UK WISER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8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9430772"/>
                  </a:ext>
                </a:extLst>
              </a:tr>
              <a:tr h="28129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1.1.1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Establish the PMU, Operational Processes and WRP pooled fund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305,000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6903994"/>
                  </a:ext>
                </a:extLst>
              </a:tr>
              <a:tr h="28129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1.1.2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Operational Phase of PMU and coordination activities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857,130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184,436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0535624"/>
                  </a:ext>
                </a:extLst>
              </a:tr>
              <a:tr h="28129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1.1.3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MERL framework establishment and operationalisation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427,500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9011849"/>
                  </a:ext>
                </a:extLst>
              </a:tr>
              <a:tr h="28129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1.1.4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PMU Staff (Management and Delivery Support roles) - ICT Officer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404,931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741680"/>
                  </a:ext>
                </a:extLst>
              </a:tr>
              <a:tr h="28129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1.2.1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Sustainable hydrometeorological financing investment facility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250,000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347686"/>
                  </a:ext>
                </a:extLst>
              </a:tr>
              <a:tr h="28129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1.3.1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GEDSI and social safeguards mainstreamed into WRP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30,000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126,409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3025109"/>
                  </a:ext>
                </a:extLst>
              </a:tr>
              <a:tr h="28129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2.1.1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Establish and operate a Regional Training Centre (RTC)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450,000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3649223"/>
                  </a:ext>
                </a:extLst>
              </a:tr>
              <a:tr h="28129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2.2.1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Training of forecasters to BIP-M standard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170,000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400,000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4043213"/>
                  </a:ext>
                </a:extLst>
              </a:tr>
              <a:tr h="28129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2.2.3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Training of observers, technicians and ICT specialists, and assessment of competencies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300,000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498670"/>
                  </a:ext>
                </a:extLst>
              </a:tr>
              <a:tr h="30970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2.2.4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Establish and deliver a Pacific Meteorology Leadership Programme for mid and senior level staff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167,000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1000709"/>
                  </a:ext>
                </a:extLst>
              </a:tr>
              <a:tr h="28129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2.2.5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Specialised regional workshops and training courses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620,000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10,087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20714"/>
                  </a:ext>
                </a:extLst>
              </a:tr>
              <a:tr h="28129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2.2.6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Provide additional staff for training and capacity development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-USD 46,867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0360780"/>
                  </a:ext>
                </a:extLst>
              </a:tr>
              <a:tr h="28129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2.3.1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Twinning programme, ongoing mentoring and communities of practices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80,000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9009079"/>
                  </a:ext>
                </a:extLst>
              </a:tr>
              <a:tr h="28129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3.1.1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Implement observation network plans, asset management, standardised infrastructure, data management and maintenance practices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-USD 230,000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1,106,500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51710"/>
                  </a:ext>
                </a:extLst>
              </a:tr>
              <a:tr h="28129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3.1.3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Revitalise and expand automatic and manual weather stations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30,000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0544005"/>
                  </a:ext>
                </a:extLst>
              </a:tr>
              <a:tr h="28129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4.1.1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Develop an Integrated Forecasting Platform and strengthen RSMCs (incl WIS, CAP)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2,900,000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747794"/>
                  </a:ext>
                </a:extLst>
              </a:tr>
              <a:tr h="28129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4.2.1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Strengthen aviation forecasting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1,050,000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2901775"/>
                  </a:ext>
                </a:extLst>
              </a:tr>
              <a:tr h="28129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4.2.2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Strengthen public forecasting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100,000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7387858"/>
                  </a:ext>
                </a:extLst>
              </a:tr>
              <a:tr h="28129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4.2.6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Provide additional ICT and other technical staff to expand capacity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440,000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0037788"/>
                  </a:ext>
                </a:extLst>
              </a:tr>
              <a:tr h="28129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5.1.1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Planning for delivery of impact-based messages and warnings to end-users, considering persons with disabilities and vulnerable groups.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130,000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4830680"/>
                  </a:ext>
                </a:extLst>
              </a:tr>
              <a:tr h="28129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5.1.4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Inclusive Community Education and Information-Exchange collectives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150,000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207,286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6129885"/>
                  </a:ext>
                </a:extLst>
              </a:tr>
              <a:tr h="28129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5.1.5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Develop innovative approaches for dissemination of forecasts and warnings to end-users (e.g. cell broadcasting, mobile apps, social media)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2,000,000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73,000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4522460"/>
                  </a:ext>
                </a:extLst>
              </a:tr>
              <a:tr h="28129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AU" sz="1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-USD 60,000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12,198,061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554,351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972381"/>
                  </a:ext>
                </a:extLst>
              </a:tr>
              <a:tr h="2812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1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1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7410605"/>
                  </a:ext>
                </a:extLst>
              </a:tr>
              <a:tr h="2812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1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USD 12,692,412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4983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1505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D4B1B-8FB2-D9AE-F6AB-F16DB0E7B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E722388-544A-172B-43F1-836C11207F6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5686407"/>
            <a:ext cx="18288000" cy="4600593"/>
          </a:xfrm>
          <a:custGeom>
            <a:avLst/>
            <a:gdLst/>
            <a:ahLst/>
            <a:cxnLst/>
            <a:rect l="l" t="t" r="r" b="b"/>
            <a:pathLst>
              <a:path w="18288000" h="5440680">
                <a:moveTo>
                  <a:pt x="0" y="0"/>
                </a:moveTo>
                <a:lnTo>
                  <a:pt x="18288000" y="0"/>
                </a:lnTo>
                <a:lnTo>
                  <a:pt x="18288000" y="5440680"/>
                </a:lnTo>
                <a:lnTo>
                  <a:pt x="0" y="54406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4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18260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5B29D70C-B76C-268E-DF15-38370B9193C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28600" y="7048500"/>
            <a:ext cx="3607648" cy="3389697"/>
          </a:xfrm>
          <a:custGeom>
            <a:avLst/>
            <a:gdLst/>
            <a:ahLst/>
            <a:cxnLst/>
            <a:rect l="l" t="t" r="r" b="b"/>
            <a:pathLst>
              <a:path w="3607648" h="3389697">
                <a:moveTo>
                  <a:pt x="0" y="0"/>
                </a:moveTo>
                <a:lnTo>
                  <a:pt x="3607648" y="0"/>
                </a:lnTo>
                <a:lnTo>
                  <a:pt x="3607648" y="3389697"/>
                </a:lnTo>
                <a:lnTo>
                  <a:pt x="0" y="33896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875C3A57-7893-E3CF-0ECF-84B028CCC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0" y="478550"/>
            <a:ext cx="8267700" cy="931083"/>
          </a:xfrm>
        </p:spPr>
        <p:txBody>
          <a:bodyPr>
            <a:normAutofit fontScale="90000"/>
          </a:bodyPr>
          <a:lstStyle/>
          <a:p>
            <a:r>
              <a:rPr lang="en-GB" sz="6000" dirty="0">
                <a:solidFill>
                  <a:schemeClr val="tx2"/>
                </a:solidFill>
                <a:latin typeface="Aptos Black" panose="020B0004020202020204" pitchFamily="34" charset="0"/>
              </a:rPr>
              <a:t>Decision sought from SC</a:t>
            </a:r>
            <a:endParaRPr lang="en-AU" sz="6000" dirty="0">
              <a:solidFill>
                <a:schemeClr val="tx2"/>
              </a:solidFill>
              <a:latin typeface="Aptos Black" panose="020B0004020202020204" pitchFamily="34" charset="0"/>
            </a:endParaRPr>
          </a:p>
        </p:txBody>
      </p:sp>
      <p:sp>
        <p:nvSpPr>
          <p:cNvPr id="19" name="Freeform 4">
            <a:extLst>
              <a:ext uri="{FF2B5EF4-FFF2-40B4-BE49-F238E27FC236}">
                <a16:creationId xmlns:a16="http://schemas.microsoft.com/office/drawing/2014/main" id="{7245BB6B-258A-29D7-6785-B76231B0EDD6}"/>
              </a:ext>
            </a:extLst>
          </p:cNvPr>
          <p:cNvSpPr/>
          <p:nvPr/>
        </p:nvSpPr>
        <p:spPr>
          <a:xfrm>
            <a:off x="228599" y="58219"/>
            <a:ext cx="1631678" cy="1771747"/>
          </a:xfrm>
          <a:custGeom>
            <a:avLst/>
            <a:gdLst/>
            <a:ahLst/>
            <a:cxnLst/>
            <a:rect l="l" t="t" r="r" b="b"/>
            <a:pathLst>
              <a:path w="1631678" h="1771747">
                <a:moveTo>
                  <a:pt x="0" y="0"/>
                </a:moveTo>
                <a:lnTo>
                  <a:pt x="1631677" y="0"/>
                </a:lnTo>
                <a:lnTo>
                  <a:pt x="1631677" y="1771746"/>
                </a:lnTo>
                <a:lnTo>
                  <a:pt x="0" y="17717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889044-7F5F-37CF-ED38-A2C798E50667}"/>
              </a:ext>
            </a:extLst>
          </p:cNvPr>
          <p:cNvSpPr txBox="1"/>
          <p:nvPr/>
        </p:nvSpPr>
        <p:spPr>
          <a:xfrm>
            <a:off x="2209800" y="2442614"/>
            <a:ext cx="153162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800" dirty="0">
                <a:solidFill>
                  <a:srgbClr val="00B050"/>
                </a:solidFill>
              </a:rPr>
              <a:t>SC5 Dec 6.1.1 - The SC approves the updated WRP Implementation Plan and funded Work Plan 2026 to 2029 v3.0  </a:t>
            </a:r>
          </a:p>
          <a:p>
            <a:pPr lvl="0"/>
            <a:endParaRPr lang="en-AU" sz="4800" dirty="0"/>
          </a:p>
        </p:txBody>
      </p:sp>
    </p:spTree>
    <p:extLst>
      <p:ext uri="{BB962C8B-B14F-4D97-AF65-F5344CB8AC3E}">
        <p14:creationId xmlns:p14="http://schemas.microsoft.com/office/powerpoint/2010/main" val="1295031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600bc44-2015-4da8-875d-07b815e122b5" xsi:nil="true"/>
    <lcf76f155ced4ddcb4097134ff3c332f xmlns="5c9379e0-c8fe-4c72-bd8d-06eab88b1c4d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B93D4149CF1F4A82E5E3E1C517E5E7" ma:contentTypeVersion="13" ma:contentTypeDescription="Create a new document." ma:contentTypeScope="" ma:versionID="904c9dd9c76d3fef821c557f06e0fbe4">
  <xsd:schema xmlns:xsd="http://www.w3.org/2001/XMLSchema" xmlns:xs="http://www.w3.org/2001/XMLSchema" xmlns:p="http://schemas.microsoft.com/office/2006/metadata/properties" xmlns:ns2="5c9379e0-c8fe-4c72-bd8d-06eab88b1c4d" xmlns:ns3="4600bc44-2015-4da8-875d-07b815e122b5" targetNamespace="http://schemas.microsoft.com/office/2006/metadata/properties" ma:root="true" ma:fieldsID="aafbc98863ba80b3baa83296633182b2" ns2:_="" ns3:_="">
    <xsd:import namespace="5c9379e0-c8fe-4c72-bd8d-06eab88b1c4d"/>
    <xsd:import namespace="4600bc44-2015-4da8-875d-07b815e122b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9379e0-c8fe-4c72-bd8d-06eab88b1c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5926c1b7-6265-4b08-9951-3c22af25e6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00bc44-2015-4da8-875d-07b815e122b5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d910c851-c325-4e55-9a04-b815e3608e32}" ma:internalName="TaxCatchAll" ma:showField="CatchAllData" ma:web="4600bc44-2015-4da8-875d-07b815e122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C3B4C3-135D-489B-AE05-25E1FC02268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13E804E-3603-4B78-AD1F-D26FC389324F}">
  <ds:schemaRefs>
    <ds:schemaRef ds:uri="http://schemas.microsoft.com/office/2006/metadata/properties"/>
    <ds:schemaRef ds:uri="http://schemas.microsoft.com/office/infopath/2007/PartnerControls"/>
    <ds:schemaRef ds:uri="4600bc44-2015-4da8-875d-07b815e122b5"/>
    <ds:schemaRef ds:uri="5c9379e0-c8fe-4c72-bd8d-06eab88b1c4d"/>
  </ds:schemaRefs>
</ds:datastoreItem>
</file>

<file path=customXml/itemProps3.xml><?xml version="1.0" encoding="utf-8"?>
<ds:datastoreItem xmlns:ds="http://schemas.openxmlformats.org/officeDocument/2006/customXml" ds:itemID="{B4932D96-4CB4-48AF-8A21-3BCC734198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9379e0-c8fe-4c72-bd8d-06eab88b1c4d"/>
    <ds:schemaRef ds:uri="4600bc44-2015-4da8-875d-07b815e122b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858</TotalTime>
  <Words>809</Words>
  <Application>Microsoft Office PowerPoint</Application>
  <PresentationFormat>Custom</PresentationFormat>
  <Paragraphs>244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Calibri</vt:lpstr>
      <vt:lpstr>Aptos</vt:lpstr>
      <vt:lpstr>Aptos Narrow</vt:lpstr>
      <vt:lpstr>Aptos Black</vt:lpstr>
      <vt:lpstr>Arial Rounded MT Bold</vt:lpstr>
      <vt:lpstr>Arial</vt:lpstr>
      <vt:lpstr>Office Theme</vt:lpstr>
      <vt:lpstr>WRP Implementation Plan and Funded Work Plan Update V3.0</vt:lpstr>
      <vt:lpstr>Updates</vt:lpstr>
      <vt:lpstr>New Proposed Projects </vt:lpstr>
      <vt:lpstr>Project Name Change </vt:lpstr>
      <vt:lpstr>Proposed Total Budget Change 2026-2029</vt:lpstr>
      <vt:lpstr>Proposed Budget Allocation 2026-2029 by Activity</vt:lpstr>
      <vt:lpstr>Decision sought from SC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WRP Powerpoint Template_Wave</dc:title>
  <dc:creator>Honsol Chan Tung</dc:creator>
  <cp:lastModifiedBy>Temp</cp:lastModifiedBy>
  <cp:revision>6</cp:revision>
  <dcterms:created xsi:type="dcterms:W3CDTF">2006-08-16T00:00:00Z</dcterms:created>
  <dcterms:modified xsi:type="dcterms:W3CDTF">2026-09-14T09:40:56Z</dcterms:modified>
  <dc:identifier>DAHJq6HN_EE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0x01010061B93D4149CF1F4A82E5E3E1C517E5E7</vt:lpwstr>
  </property>
</Properties>
</file>