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2.xml" ContentType="application/vnd.openxmlformats-officedocument.drawingml.chart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81" r:id="rId3"/>
    <p:sldId id="258" r:id="rId4"/>
    <p:sldId id="259" r:id="rId5"/>
    <p:sldId id="260" r:id="rId6"/>
    <p:sldId id="261" r:id="rId7"/>
    <p:sldId id="262" r:id="rId8"/>
    <p:sldId id="263" r:id="rId9"/>
    <p:sldId id="282" r:id="rId10"/>
    <p:sldId id="264" r:id="rId11"/>
    <p:sldId id="265" r:id="rId12"/>
    <p:sldId id="266" r:id="rId13"/>
    <p:sldId id="283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B2DED3-D584-416C-81C2-7CD1072CA974}" v="7" dt="2026-09-13T08:24:29.6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9" d="100"/>
          <a:sy n="79" d="100"/>
        </p:scale>
        <p:origin x="7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Lal" userId="c411691f-4798-4304-b1fa-9217416b31e2" providerId="ADAL" clId="{CD72A3E5-15CD-478C-BB9A-99E9631F7A58}"/>
    <pc:docChg chg="modSld">
      <pc:chgData name="Richard Lal" userId="c411691f-4798-4304-b1fa-9217416b31e2" providerId="ADAL" clId="{CD72A3E5-15CD-478C-BB9A-99E9631F7A58}" dt="2026-09-13T08:24:29.672" v="6" actId="403"/>
      <pc:docMkLst>
        <pc:docMk/>
      </pc:docMkLst>
      <pc:sldChg chg="modSp">
        <pc:chgData name="Richard Lal" userId="c411691f-4798-4304-b1fa-9217416b31e2" providerId="ADAL" clId="{CD72A3E5-15CD-478C-BB9A-99E9631F7A58}" dt="2026-09-13T08:24:29.672" v="6" actId="403"/>
        <pc:sldMkLst>
          <pc:docMk/>
          <pc:sldMk cId="0" sldId="279"/>
        </pc:sldMkLst>
        <pc:graphicFrameChg chg="mod">
          <ac:chgData name="Richard Lal" userId="c411691f-4798-4304-b1fa-9217416b31e2" providerId="ADAL" clId="{CD72A3E5-15CD-478C-BB9A-99E9631F7A58}" dt="2026-09-13T08:24:29.672" v="6" actId="403"/>
          <ac:graphicFrameMkLst>
            <pc:docMk/>
            <pc:sldMk cId="0" sldId="279"/>
            <ac:graphicFrameMk id="5" creationId="{00000000-0000-0000-0000-000000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Utilisation %</c:v>
                </c:pt>
              </c:strCache>
            </c:strRef>
          </c:tx>
          <c:spPr>
            <a:solidFill>
              <a:srgbClr val="12658C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0" u="none" strike="noStrike">
                    <a:solidFill>
                      <a:srgbClr val="1632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NZ Met Service</c:v>
                </c:pt>
                <c:pt idx="1">
                  <c:v>ESNZ</c:v>
                </c:pt>
                <c:pt idx="2">
                  <c:v>WRP PMU</c:v>
                </c:pt>
                <c:pt idx="3">
                  <c:v>BoM</c:v>
                </c:pt>
                <c:pt idx="4">
                  <c:v>SPC</c:v>
                </c:pt>
                <c:pt idx="5">
                  <c:v>PROGRAMME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82.2</c:v>
                </c:pt>
                <c:pt idx="1">
                  <c:v>45.7</c:v>
                </c:pt>
                <c:pt idx="2">
                  <c:v>46.2</c:v>
                </c:pt>
                <c:pt idx="3">
                  <c:v>43.1</c:v>
                </c:pt>
                <c:pt idx="4">
                  <c:v>26.1</c:v>
                </c:pt>
                <c:pt idx="5">
                  <c:v>60.5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5-44F3-89FB-2C420BFBB51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1" i="0" u="none" strike="noStrike">
                <a:solidFill>
                  <a:srgbClr val="16323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12700" cap="flat">
              <a:solidFill>
                <a:srgbClr val="E3E9ED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B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2F4A"/>
                </a:solidFill>
                <a:latin typeface="Calibri"/>
              </a:defRPr>
            </a:pPr>
            <a:r>
              <a:rPr lang="en-US" sz="1200" b="0" i="0" u="none" strike="noStrike">
                <a:solidFill>
                  <a:srgbClr val="0B2F4A"/>
                </a:solidFill>
                <a:latin typeface="Calibri"/>
              </a:rPr>
              <a:t>Progress-level profile across reported rows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Rows</c:v>
                </c:pt>
              </c:strCache>
            </c:strRef>
          </c:tx>
          <c:spPr>
            <a:solidFill>
              <a:srgbClr val="1B9AA6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 i="0" u="none" strike="noStrike">
                    <a:solidFill>
                      <a:srgbClr val="16323F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On track</c:v>
                </c:pt>
                <c:pt idx="1">
                  <c:v>Significant</c:v>
                </c:pt>
                <c:pt idx="2">
                  <c:v>Some/partial</c:v>
                </c:pt>
                <c:pt idx="3">
                  <c:v>No change*</c:v>
                </c:pt>
                <c:pt idx="4">
                  <c:v>N/A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</c:v>
                </c:pt>
                <c:pt idx="1">
                  <c:v>22</c:v>
                </c:pt>
                <c:pt idx="2">
                  <c:v>16</c:v>
                </c:pt>
                <c:pt idx="3">
                  <c:v>26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D2-416C-8142-8FFF942C276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16323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9605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12188952" cy="196596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 sz="2800"/>
          </a:p>
        </p:txBody>
      </p:sp>
      <p:sp>
        <p:nvSpPr>
          <p:cNvPr id="3" name="Shape 1"/>
          <p:cNvSpPr/>
          <p:nvPr/>
        </p:nvSpPr>
        <p:spPr>
          <a:xfrm>
            <a:off x="0" y="4709160"/>
            <a:ext cx="12188952" cy="201168"/>
          </a:xfrm>
          <a:prstGeom prst="rect">
            <a:avLst/>
          </a:prstGeom>
          <a:solidFill>
            <a:srgbClr val="1B9AA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 txBox="1"/>
          <p:nvPr/>
        </p:nvSpPr>
        <p:spPr>
          <a:xfrm>
            <a:off x="731520" y="141732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kern="0" spc="3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2024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Six-Monthly Programme Report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8803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January 2026 – 30 June 2026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731519" y="3611879"/>
            <a:ext cx="11291868" cy="9309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9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Pacific-owned ·  Delivered through BoM, ESNZ, NZ Met Service, SPC and the WRP PMU</a:t>
            </a:r>
            <a:endParaRPr lang="en-US" sz="2400" b="1" dirty="0"/>
          </a:p>
        </p:txBody>
      </p:sp>
      <p:sp>
        <p:nvSpPr>
          <p:cNvPr id="8" name="Shape 6"/>
          <p:cNvSpPr/>
          <p:nvPr/>
        </p:nvSpPr>
        <p:spPr>
          <a:xfrm>
            <a:off x="731520" y="5230368"/>
            <a:ext cx="3200400" cy="713232"/>
          </a:xfrm>
          <a:prstGeom prst="roundRect">
            <a:avLst>
              <a:gd name="adj" fmla="val 12821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 txBox="1"/>
          <p:nvPr/>
        </p:nvSpPr>
        <p:spPr>
          <a:xfrm>
            <a:off x="731520" y="5230368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kern="0" spc="100" dirty="0">
                <a:solidFill>
                  <a:srgbClr val="FCE9CC"/>
                </a:solidFill>
              </a:rPr>
              <a:t>OVERALL STATUS
</a:t>
            </a:r>
            <a:endParaRPr lang="en-US" sz="1200" b="1" dirty="0"/>
          </a:p>
          <a:p>
            <a:pPr marL="0" indent="0" algn="ctr">
              <a:lnSpc>
                <a:spcPts val="1800"/>
              </a:lnSpc>
              <a:buNone/>
            </a:pPr>
            <a:r>
              <a:rPr lang="en-US" sz="2800" b="1" dirty="0">
                <a:solidFill>
                  <a:srgbClr val="FFFFFF"/>
                </a:solidFill>
              </a:rPr>
              <a:t>AMBER, IMPROVING</a:t>
            </a:r>
            <a:endParaRPr lang="en-US" sz="1200" b="1" dirty="0"/>
          </a:p>
        </p:txBody>
      </p:sp>
      <p:sp>
        <p:nvSpPr>
          <p:cNvPr id="10" name="Text 8"/>
          <p:cNvSpPr txBox="1"/>
          <p:nvPr/>
        </p:nvSpPr>
        <p:spPr>
          <a:xfrm>
            <a:off x="4114800" y="53949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C9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Provisional — figures to be finalised in the 2026 WRP Annual Report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31F276-8795-9E1C-8511-99C4AD1743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75631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62356" y="151557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EXECUTIVE SUMMARY</a:t>
            </a:r>
            <a:endParaRPr lang="en-US" sz="2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9464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Steady progress from establishment into early implementation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0012680" y="260604"/>
            <a:ext cx="1783080" cy="57150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5" name="Text 3"/>
          <p:cNvSpPr txBox="1"/>
          <p:nvPr/>
        </p:nvSpPr>
        <p:spPr>
          <a:xfrm>
            <a:off x="10012680" y="260604"/>
            <a:ext cx="178308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AMBER, IMPROVING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1600200"/>
            <a:ext cx="11091672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7" name="Shape 5"/>
          <p:cNvSpPr/>
          <p:nvPr/>
        </p:nvSpPr>
        <p:spPr>
          <a:xfrm>
            <a:off x="548640" y="1600200"/>
            <a:ext cx="100584" cy="1024128"/>
          </a:xfrm>
          <a:prstGeom prst="roundRect">
            <a:avLst>
              <a:gd name="adj" fmla="val 45455"/>
            </a:avLst>
          </a:prstGeom>
          <a:solidFill>
            <a:srgbClr val="1B9AA6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8" name="Text 6"/>
          <p:cNvSpPr txBox="1"/>
          <p:nvPr/>
        </p:nvSpPr>
        <p:spPr>
          <a:xfrm>
            <a:off x="777240" y="1700784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 &amp; strategy foundations locked in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002536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GEDSI Strategy launched (14 Mar); Ops Manual Ch 11–12 endorsed (2 Jun); SC4 adopted a full slate of programme instruments. PMU reached 8 of 9 posts. Donor Committee Chair confirmed the MERL framework is now in active use.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734056"/>
            <a:ext cx="11091672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11" name="Shape 9"/>
          <p:cNvSpPr/>
          <p:nvPr/>
        </p:nvSpPr>
        <p:spPr>
          <a:xfrm>
            <a:off x="548640" y="2734056"/>
            <a:ext cx="100584" cy="1024128"/>
          </a:xfrm>
          <a:prstGeom prst="roundRect">
            <a:avLst>
              <a:gd name="adj" fmla="val 45455"/>
            </a:avLst>
          </a:prstGeom>
          <a:solidFill>
            <a:srgbClr val="1B9AA6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2" name="Text 10"/>
          <p:cNvSpPr txBox="1"/>
          <p:nvPr/>
        </p:nvSpPr>
        <p:spPr>
          <a:xfrm>
            <a:off x="777240" y="2834640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measured capability gains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136392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across 5 countries (90 trained): knowledge 63%→85%, confidence 51%→81% — largest gains where baselines were lowest (Kiribati +47% / +97%). Output-level, single cohort. Hydrology (PAGASA) and meteorologist (BoM) cohorts progressing.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3867912"/>
            <a:ext cx="11091672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15" name="Shape 13"/>
          <p:cNvSpPr/>
          <p:nvPr/>
        </p:nvSpPr>
        <p:spPr>
          <a:xfrm>
            <a:off x="548640" y="3867912"/>
            <a:ext cx="100584" cy="1024128"/>
          </a:xfrm>
          <a:prstGeom prst="roundRect">
            <a:avLst>
              <a:gd name="adj" fmla="val 45455"/>
            </a:avLst>
          </a:prstGeom>
          <a:solidFill>
            <a:srgbClr val="1B9AA6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6" name="Text 14"/>
          <p:cNvSpPr txBox="1"/>
          <p:nvPr/>
        </p:nvSpPr>
        <p:spPr>
          <a:xfrm>
            <a:off x="777240" y="3968496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 reached the hardest-to-reach places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4270248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sensors across Tokelau's atolls; Tonga radar at 100% uptime; IFP advanced to build-ready design; SPC diagnostic applied across 13 countries (scope of 3); COPE series launched in two Pacific languages.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48640" y="5001768"/>
            <a:ext cx="11091672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19" name="Shape 17"/>
          <p:cNvSpPr/>
          <p:nvPr/>
        </p:nvSpPr>
        <p:spPr>
          <a:xfrm>
            <a:off x="548640" y="5001768"/>
            <a:ext cx="100584" cy="1024128"/>
          </a:xfrm>
          <a:prstGeom prst="roundRect">
            <a:avLst>
              <a:gd name="adj" fmla="val 45455"/>
            </a:avLst>
          </a:prstGeom>
          <a:solidFill>
            <a:srgbClr val="1B9AA6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0" name="Text 18"/>
          <p:cNvSpPr txBox="1"/>
          <p:nvPr/>
        </p:nvSpPr>
        <p:spPr>
          <a:xfrm>
            <a:off x="777240" y="510235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Challenges reported as plainly as wins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777240" y="5404104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IFP build Amber (Bureau VW specialist availability, risk of extension beyond Dec 2026); RMI LiDAR postponed by fuel shortage; ESNZ governance budget ~87% spent; BoM cohort carrying a managed retention risk; two named equity gaps.</a:t>
            </a:r>
            <a:endParaRPr lang="en-US" sz="16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1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Governance, Management &amp; Coordination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400" i="1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the institutional foundation for a Pacific-led, decade-long programme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401568" y="4892039"/>
            <a:ext cx="2194560" cy="506811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2400"/>
          </a:p>
        </p:txBody>
      </p:sp>
      <p:sp>
        <p:nvSpPr>
          <p:cNvPr id="8" name="Text 6"/>
          <p:cNvSpPr txBox="1"/>
          <p:nvPr/>
        </p:nvSpPr>
        <p:spPr>
          <a:xfrm>
            <a:off x="3401568" y="4892039"/>
            <a:ext cx="2194560" cy="5068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AMBER, IMPROVING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1 · GOVERNANCE, MANAGEMENT &amp; COORDINATION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85702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Foundations mandated and equipped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416374" y="457199"/>
            <a:ext cx="2242226" cy="593387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2400" b="1"/>
          </a:p>
        </p:txBody>
      </p:sp>
      <p:sp>
        <p:nvSpPr>
          <p:cNvPr id="5" name="Text 3"/>
          <p:cNvSpPr txBox="1"/>
          <p:nvPr/>
        </p:nvSpPr>
        <p:spPr>
          <a:xfrm>
            <a:off x="9416374" y="457199"/>
            <a:ext cx="2242226" cy="593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AMBER, IMPROVING</a:t>
            </a:r>
            <a:endParaRPr lang="en-US" sz="1600" b="1" dirty="0"/>
          </a:p>
        </p:txBody>
      </p:sp>
      <p:sp>
        <p:nvSpPr>
          <p:cNvPr id="6" name="Shape 4"/>
          <p:cNvSpPr/>
          <p:nvPr/>
        </p:nvSpPr>
        <p:spPr>
          <a:xfrm>
            <a:off x="521208" y="1554038"/>
            <a:ext cx="2649474" cy="960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7" name="Text 5"/>
          <p:cNvSpPr txBox="1"/>
          <p:nvPr/>
        </p:nvSpPr>
        <p:spPr>
          <a:xfrm>
            <a:off x="649224" y="1645478"/>
            <a:ext cx="2393442" cy="785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2658C"/>
                </a:solidFill>
              </a:rPr>
              <a:t>8 of 9
</a:t>
            </a:r>
            <a:r>
              <a:rPr lang="en-US" sz="1400" b="1" dirty="0">
                <a:solidFill>
                  <a:srgbClr val="16323F"/>
                </a:solidFill>
              </a:rPr>
              <a:t>PMU staff in post
</a:t>
            </a:r>
            <a:r>
              <a:rPr lang="en-US" sz="1100" i="1" dirty="0">
                <a:solidFill>
                  <a:srgbClr val="5A6B75"/>
                </a:solidFill>
              </a:rPr>
              <a:t>ESS/GEDSI Officer vacant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3335274" y="1554038"/>
            <a:ext cx="2649474" cy="960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9" name="Text 7"/>
          <p:cNvSpPr txBox="1"/>
          <p:nvPr/>
        </p:nvSpPr>
        <p:spPr>
          <a:xfrm>
            <a:off x="3463290" y="1645478"/>
            <a:ext cx="2393442" cy="785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2658C"/>
                </a:solidFill>
              </a:rPr>
              <a:t>GEDSI
</a:t>
            </a:r>
            <a:r>
              <a:rPr lang="en-US" sz="1400" b="1" dirty="0">
                <a:solidFill>
                  <a:srgbClr val="16323F"/>
                </a:solidFill>
              </a:rPr>
              <a:t>Strategy launched
</a:t>
            </a:r>
            <a:r>
              <a:rPr lang="en-US" sz="1100" i="1" dirty="0">
                <a:solidFill>
                  <a:srgbClr val="5A6B75"/>
                </a:solidFill>
              </a:rPr>
              <a:t>14 Mar 2026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6149340" y="1554038"/>
            <a:ext cx="2649474" cy="960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1" name="Text 9"/>
          <p:cNvSpPr txBox="1"/>
          <p:nvPr/>
        </p:nvSpPr>
        <p:spPr>
          <a:xfrm>
            <a:off x="6277356" y="1645478"/>
            <a:ext cx="2393442" cy="785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2658C"/>
                </a:solidFill>
              </a:rPr>
              <a:t>Ops Manual
</a:t>
            </a:r>
            <a:r>
              <a:rPr lang="en-US" sz="1400" b="1" dirty="0">
                <a:solidFill>
                  <a:srgbClr val="16323F"/>
                </a:solidFill>
              </a:rPr>
              <a:t>14 Chapters
</a:t>
            </a:r>
            <a:r>
              <a:rPr lang="en-US" sz="1100" i="1" dirty="0">
                <a:solidFill>
                  <a:srgbClr val="5A6B75"/>
                </a:solidFill>
              </a:rPr>
              <a:t>endorsed 2 Jun 2026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8963406" y="1554038"/>
            <a:ext cx="2242226" cy="96012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3" name="Text 11"/>
          <p:cNvSpPr txBox="1"/>
          <p:nvPr/>
        </p:nvSpPr>
        <p:spPr>
          <a:xfrm>
            <a:off x="9091422" y="1645478"/>
            <a:ext cx="2393442" cy="785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12658C"/>
                </a:solidFill>
              </a:rPr>
              <a:t>0 / 1
</a:t>
            </a:r>
            <a:r>
              <a:rPr lang="en-US" sz="1400" b="1" dirty="0">
                <a:solidFill>
                  <a:srgbClr val="16323F"/>
                </a:solidFill>
              </a:rPr>
              <a:t>studies / diagnostics
</a:t>
            </a:r>
            <a:r>
              <a:rPr lang="en-US" sz="1100" i="1" dirty="0">
                <a:solidFill>
                  <a:srgbClr val="5A6B75"/>
                </a:solidFill>
              </a:rPr>
              <a:t>Pooled Fund in development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521208" y="2788920"/>
            <a:ext cx="11091672" cy="3685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just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1.1 — PMU in full operational phase; Comms &amp; KM Officer and MERL &amp; Adaptation Officer joined this period; ESS/GEDSI Officer still to be recruited.</a:t>
            </a:r>
            <a:endParaRPr lang="en-US" sz="2400" dirty="0"/>
          </a:p>
          <a:p>
            <a:pPr marL="177800" indent="-177800" algn="just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1.2 — Sustainable MHEWS Asset Operations &amp; Financing Facility (pooled-fund Phase 2) approved in principle at SC4 with a phased pathway; MDY Legal engaged. Scale depends on asset-mapping evidence (WRP-04/05).</a:t>
            </a:r>
            <a:endParaRPr lang="en-US" sz="2400" dirty="0"/>
          </a:p>
          <a:p>
            <a:pPr marL="177800" indent="-177800" algn="just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1.3 — GEDSI Strategy 2025–2033 launched; mandatory GEDSI screening now operates at concept-note stage; sector-wide GEDSI diagnostic in development against Dec 2026 target.</a:t>
            </a:r>
            <a:endParaRPr lang="en-US" sz="2400" dirty="0"/>
          </a:p>
          <a:p>
            <a:pPr marL="177800" indent="-177800" algn="just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actions are identified at design stage (compliance) — whether they are applied and sustained is not yet monitored; tracking likely falls to the PMU.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2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Capability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000" i="1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Strengthening Pacific meteorological &amp; hydrological skills, confidence and peer networks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3401568" y="4892040"/>
            <a:ext cx="2194560" cy="467900"/>
          </a:xfrm>
          <a:prstGeom prst="roundRect">
            <a:avLst>
              <a:gd name="adj" fmla="val 50000"/>
            </a:avLst>
          </a:prstGeom>
          <a:solidFill>
            <a:srgbClr val="9BA834"/>
          </a:solidFill>
          <a:ln/>
        </p:spPr>
        <p:txBody>
          <a:bodyPr/>
          <a:lstStyle/>
          <a:p>
            <a:endParaRPr lang="en-AU" sz="2400"/>
          </a:p>
        </p:txBody>
      </p:sp>
      <p:sp>
        <p:nvSpPr>
          <p:cNvPr id="8" name="Text 6"/>
          <p:cNvSpPr txBox="1"/>
          <p:nvPr/>
        </p:nvSpPr>
        <p:spPr>
          <a:xfrm>
            <a:off x="3401568" y="4892040"/>
            <a:ext cx="2194560" cy="46790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AMBER–GREEN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2 · PEOPLE CAPABILITY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measured capability gains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727660" y="282102"/>
            <a:ext cx="1930940" cy="559146"/>
          </a:xfrm>
          <a:prstGeom prst="roundRect">
            <a:avLst>
              <a:gd name="adj" fmla="val 50000"/>
            </a:avLst>
          </a:prstGeom>
          <a:solidFill>
            <a:srgbClr val="9BA834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5" name="Text 3"/>
          <p:cNvSpPr txBox="1"/>
          <p:nvPr/>
        </p:nvSpPr>
        <p:spPr>
          <a:xfrm>
            <a:off x="9727660" y="282102"/>
            <a:ext cx="1930940" cy="559146"/>
          </a:xfrm>
          <a:prstGeom prst="rect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AMBER–GREEN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87496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2800"/>
          </a:p>
        </p:txBody>
      </p:sp>
      <p:sp>
        <p:nvSpPr>
          <p:cNvPr id="7" name="Text 5"/>
          <p:cNvSpPr txBox="1"/>
          <p:nvPr/>
        </p:nvSpPr>
        <p:spPr>
          <a:xfrm>
            <a:off x="676656" y="1645920"/>
            <a:ext cx="3331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2658C"/>
                </a:solidFill>
              </a:rPr>
              <a:t>6
</a:t>
            </a:r>
            <a:r>
              <a:rPr lang="en-US" sz="1200" b="1" dirty="0">
                <a:solidFill>
                  <a:srgbClr val="16323F"/>
                </a:solidFill>
              </a:rPr>
              <a:t>training sessions
</a:t>
            </a:r>
            <a:r>
              <a:rPr lang="en-US" sz="1050" i="1" dirty="0">
                <a:solidFill>
                  <a:srgbClr val="5A6B75"/>
                </a:solidFill>
              </a:rPr>
              <a:t>5 country + 1 regional (CAP)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4300728" y="1554480"/>
            <a:ext cx="3587496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2800"/>
          </a:p>
        </p:txBody>
      </p:sp>
      <p:sp>
        <p:nvSpPr>
          <p:cNvPr id="9" name="Text 7"/>
          <p:cNvSpPr txBox="1"/>
          <p:nvPr/>
        </p:nvSpPr>
        <p:spPr>
          <a:xfrm>
            <a:off x="4428744" y="1645920"/>
            <a:ext cx="3331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2658C"/>
                </a:solidFill>
              </a:rPr>
              <a:t>90
</a:t>
            </a:r>
            <a:r>
              <a:rPr lang="en-US" sz="1200" b="1" dirty="0">
                <a:solidFill>
                  <a:srgbClr val="16323F"/>
                </a:solidFill>
              </a:rPr>
              <a:t>people trained
</a:t>
            </a:r>
            <a:r>
              <a:rPr lang="en-US" sz="1050" i="1" dirty="0">
                <a:solidFill>
                  <a:srgbClr val="5A6B75"/>
                </a:solidFill>
              </a:rPr>
              <a:t>61m / 29f / 1 disability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8052816" y="1554480"/>
            <a:ext cx="3587496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2800"/>
          </a:p>
        </p:txBody>
      </p:sp>
      <p:sp>
        <p:nvSpPr>
          <p:cNvPr id="11" name="Text 9"/>
          <p:cNvSpPr txBox="1"/>
          <p:nvPr/>
        </p:nvSpPr>
        <p:spPr>
          <a:xfrm>
            <a:off x="8180832" y="1645920"/>
            <a:ext cx="3331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2658C"/>
                </a:solidFill>
              </a:rPr>
              <a:t>74
</a:t>
            </a:r>
            <a:r>
              <a:rPr lang="en-US" sz="1200" b="1" dirty="0">
                <a:solidFill>
                  <a:srgbClr val="16323F"/>
                </a:solidFill>
              </a:rPr>
              <a:t>active CoP members
</a:t>
            </a:r>
            <a:r>
              <a:rPr lang="en-US" sz="1050" i="1" dirty="0">
                <a:solidFill>
                  <a:srgbClr val="5A6B75"/>
                </a:solidFill>
              </a:rPr>
              <a:t>9f / 65m on list</a:t>
            </a:r>
            <a:endParaRPr lang="en-US" sz="2800" dirty="0"/>
          </a:p>
        </p:txBody>
      </p:sp>
      <p:sp>
        <p:nvSpPr>
          <p:cNvPr id="12" name="Shape 10"/>
          <p:cNvSpPr/>
          <p:nvPr/>
        </p:nvSpPr>
        <p:spPr>
          <a:xfrm>
            <a:off x="548640" y="2697480"/>
            <a:ext cx="11091672" cy="1051560"/>
          </a:xfrm>
          <a:prstGeom prst="roundRect">
            <a:avLst>
              <a:gd name="adj" fmla="val 6957"/>
            </a:avLst>
          </a:prstGeom>
          <a:solidFill>
            <a:srgbClr val="0B2F4A"/>
          </a:solidFill>
          <a:ln/>
        </p:spPr>
        <p:txBody>
          <a:bodyPr/>
          <a:lstStyle/>
          <a:p>
            <a:endParaRPr lang="en-AU" sz="2800"/>
          </a:p>
        </p:txBody>
      </p:sp>
      <p:sp>
        <p:nvSpPr>
          <p:cNvPr id="13" name="Text 11"/>
          <p:cNvSpPr txBox="1"/>
          <p:nvPr/>
        </p:nvSpPr>
        <p:spPr>
          <a:xfrm>
            <a:off x="676656" y="2697480"/>
            <a:ext cx="108356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5FC2C9"/>
                </a:solidFill>
              </a:rPr>
              <a:t>CAP — the period's most substantial capability result   </a:t>
            </a:r>
            <a:r>
              <a:rPr lang="en-US" dirty="0">
                <a:solidFill>
                  <a:srgbClr val="FFFFFF"/>
                </a:solidFill>
              </a:rPr>
              <a:t>Knowledge 63%→85% (46/51 improved) · Confidence 51%→81% (47/48) · Gains largest where baselines lowest — Kiribati +47% / +97%. CAP generation now operational in all 5 countries. Output-level, single cohort.</a:t>
            </a:r>
            <a:endParaRPr lang="en-US" dirty="0"/>
          </a:p>
        </p:txBody>
      </p:sp>
      <p:sp>
        <p:nvSpPr>
          <p:cNvPr id="14" name="Text 12"/>
          <p:cNvSpPr txBox="1"/>
          <p:nvPr/>
        </p:nvSpPr>
        <p:spPr>
          <a:xfrm>
            <a:off x="479444" y="3849624"/>
            <a:ext cx="11091672" cy="2726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2.2 — Specialist hydrology via PAGASA (3 officials, graduation 26 Aug); BoM meteorologist cohort of 3 through Units 1–2 toward graduation 11 Nov.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2.3 — HydroMet Technician CoP running as a regional peer-learning platform; survey 17/18 useful, 10/18 applied a learning. Smaller NMHSs (Nauru, Tokelau) found it less relevant — content being adapted.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GEDSI — disaggregated participation captured; one enrolled female BIP-M candidate withdrew before start, leaving an all-male cohort.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STORY · EMPOWERING, COLLABORATIVE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40665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Capability that reaches those furthest behind: the CAP programme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62456"/>
            <a:ext cx="11406654" cy="52231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5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NZ Met Service delivered CAP training and implementation across RMI, FSM, Kiribati, PNG and Niue (Mar–May 2026), with a regional webinar on 9 April.</a:t>
            </a:r>
            <a:endParaRPr lang="en-US" sz="2500" dirty="0"/>
          </a:p>
          <a:p>
            <a:pPr marL="177800" indent="-177800">
              <a:buSzPct val="100000"/>
              <a:buChar char="•"/>
            </a:pPr>
            <a:r>
              <a:rPr lang="en-US" sz="25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participants (61m / 29f / 1 person with disability). Against matched pre/post assessments: knowledge 63%→85% (46/51 improved); confidence 51%→81% (47/48).</a:t>
            </a:r>
            <a:endParaRPr lang="en-US" sz="2500" dirty="0"/>
          </a:p>
          <a:p>
            <a:pPr marL="177800" indent="-177800">
              <a:buSzPct val="100000"/>
              <a:buChar char="•"/>
            </a:pPr>
            <a:r>
              <a:rPr lang="en-US" sz="25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Gains were largest where baselines were lowest — Kiribati recorded +47% knowledge and +97% confidence — an early signal the programme reaches those furthest behind rather than widening the gap.</a:t>
            </a:r>
            <a:endParaRPr lang="en-US" sz="2500" dirty="0"/>
          </a:p>
          <a:p>
            <a:pPr marL="177800" indent="-177800">
              <a:buSzPct val="100000"/>
              <a:buChar char="•"/>
            </a:pPr>
            <a:r>
              <a:rPr lang="en-US" sz="25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 generation capability operational in all five countries by period end, with national editors nominated and draft dissemination SOPs in place.</a:t>
            </a:r>
            <a:endParaRPr lang="en-US" sz="2500" dirty="0"/>
          </a:p>
          <a:p>
            <a:pPr marL="177800" indent="-177800">
              <a:buSzPct val="100000"/>
              <a:buChar char="•"/>
            </a:pPr>
            <a:r>
              <a:rPr lang="en-US" sz="25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Exercises spanned power outages, missing persons, oil spills and search-and-rescue — reinforcing CAP as multi-hazard, all-media public-warning infrastructure. When Palau could not confirm, the programme adapted by including Kiribati.</a:t>
            </a:r>
            <a:endParaRPr lang="en-US" sz="25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B4143B-0E48-C6D5-CCA5-C2DC7CDFE9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970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3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Network Infrastructure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Adopting the regional architecture and reaching remote networks</a:t>
            </a:r>
            <a:endParaRPr lang="en-US" sz="2400" b="1" dirty="0"/>
          </a:p>
        </p:txBody>
      </p:sp>
      <p:sp>
        <p:nvSpPr>
          <p:cNvPr id="7" name="Text 5"/>
          <p:cNvSpPr txBox="1"/>
          <p:nvPr/>
        </p:nvSpPr>
        <p:spPr>
          <a:xfrm>
            <a:off x="3401568" y="41605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2000" b="1" dirty="0">
                <a:solidFill>
                  <a:srgbClr val="C9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delivery risks under active management.</a:t>
            </a:r>
            <a:endParaRPr lang="en-US" sz="2000" b="1" dirty="0"/>
          </a:p>
        </p:txBody>
      </p:sp>
      <p:sp>
        <p:nvSpPr>
          <p:cNvPr id="8" name="Shape 6"/>
          <p:cNvSpPr/>
          <p:nvPr/>
        </p:nvSpPr>
        <p:spPr>
          <a:xfrm>
            <a:off x="3401568" y="4892040"/>
            <a:ext cx="2473938" cy="54864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 txBox="1"/>
          <p:nvPr/>
        </p:nvSpPr>
        <p:spPr>
          <a:xfrm>
            <a:off x="3401568" y="4892040"/>
            <a:ext cx="247393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AMBER, IMPROVING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3 · OBSERVATION NETWORK INFRASTRUCTURE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Regional architecture adopted; remote networks reached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542834" y="310896"/>
            <a:ext cx="2115766" cy="68580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2800"/>
          </a:p>
        </p:txBody>
      </p:sp>
      <p:sp>
        <p:nvSpPr>
          <p:cNvPr id="5" name="Text 3"/>
          <p:cNvSpPr txBox="1"/>
          <p:nvPr/>
        </p:nvSpPr>
        <p:spPr>
          <a:xfrm>
            <a:off x="9542834" y="310896"/>
            <a:ext cx="211576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AMBER, IMPROVING</a:t>
            </a: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21208" y="1312164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7" name="Text 5"/>
          <p:cNvSpPr txBox="1"/>
          <p:nvPr/>
        </p:nvSpPr>
        <p:spPr>
          <a:xfrm>
            <a:off x="649224" y="1403604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2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strategies adopted
</a:t>
            </a:r>
            <a:r>
              <a:rPr lang="en-US" sz="1100" i="1" dirty="0">
                <a:solidFill>
                  <a:srgbClr val="5A6B75"/>
                </a:solidFill>
              </a:rPr>
              <a:t>Observation + Radar, SC4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3335274" y="1312164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9" name="Text 7"/>
          <p:cNvSpPr txBox="1"/>
          <p:nvPr/>
        </p:nvSpPr>
        <p:spPr>
          <a:xfrm>
            <a:off x="3463290" y="1403604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4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sensors (Tokelau)
</a:t>
            </a:r>
            <a:r>
              <a:rPr lang="en-US" sz="1100" i="1" dirty="0">
                <a:solidFill>
                  <a:srgbClr val="5A6B75"/>
                </a:solidFill>
              </a:rPr>
              <a:t>+ SI radar FAT / delivery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6149340" y="1312164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1" name="Text 9"/>
          <p:cNvSpPr txBox="1"/>
          <p:nvPr/>
        </p:nvSpPr>
        <p:spPr>
          <a:xfrm>
            <a:off x="6277356" y="1403604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100%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radar uptime (Tonga)
</a:t>
            </a:r>
            <a:r>
              <a:rPr lang="en-US" sz="1100" i="1" dirty="0">
                <a:solidFill>
                  <a:srgbClr val="5A6B75"/>
                </a:solidFill>
              </a:rPr>
              <a:t>maintained to schedule</a:t>
            </a:r>
            <a:endParaRPr lang="en-US" sz="3200" dirty="0"/>
          </a:p>
        </p:txBody>
      </p:sp>
      <p:sp>
        <p:nvSpPr>
          <p:cNvPr id="12" name="Shape 10"/>
          <p:cNvSpPr/>
          <p:nvPr/>
        </p:nvSpPr>
        <p:spPr>
          <a:xfrm>
            <a:off x="8963406" y="1312164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3" name="Text 11"/>
          <p:cNvSpPr txBox="1"/>
          <p:nvPr/>
        </p:nvSpPr>
        <p:spPr>
          <a:xfrm>
            <a:off x="9091422" y="1403604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24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12658C"/>
                </a:solidFill>
              </a:rPr>
              <a:t>~280 / 700+
</a:t>
            </a:r>
            <a:endParaRPr lang="en-US" sz="24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stations in OSCAR
</a:t>
            </a:r>
            <a:r>
              <a:rPr lang="en-US" sz="1100" i="1" dirty="0">
                <a:solidFill>
                  <a:srgbClr val="5A6B75"/>
                </a:solidFill>
              </a:rPr>
              <a:t>40% — the maintenance-case base</a:t>
            </a:r>
            <a:endParaRPr lang="en-US" sz="24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470826"/>
            <a:ext cx="11247120" cy="3911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3.1 — Pacific Regional Observation Strategy, Standards &amp; Procurement Guidelines and maintenance guidance adopted at SC4. 2 of 15 NAMPs in place (Cook Islands, Tonga), 5 more in progress. Refurbishment moved into procurement for Samoa, SI, Fiji, Tokelau.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3.2 — PMU supported Fiji Met toward RIC status via ISO/IEC 17025 training (NATA, Suva, 24–30 Jun); 16 trainees (14m/2f). Formal WMO RIC designation still pending.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Solomon Islands radar — FATs (power Dec, radar Mar, tower Apr) complete and delivered to site Jun; groundwater delayed the foundation; site work restarts early Aug 2026.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Samoa weather-watch radar (~USD 2M) held in contract negotiation — reported under Financial Performance, not as a delivery row, to avoid implying installed assets.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 STORY · INCLUSIVE, COLLABORATIVE, PACIFIC-LED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Listening, Observing, Forecasting: a joint mission to Tokelau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11091672" cy="5285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8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Tokelau's atolls lie 30 hours by sea from Apia aboard the MV Mataliki — the central logistical barrier to collecting in-situ data for a coastal inundation model.</a:t>
            </a:r>
            <a:endParaRPr lang="en-US" sz="2800" dirty="0"/>
          </a:p>
          <a:p>
            <a:pPr marL="177800" indent="-177800">
              <a:buSzPct val="100000"/>
              <a:buChar char="•"/>
            </a:pPr>
            <a:r>
              <a:rPr lang="en-US" sz="28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multi-agency Joint Mission (late April 2026), led by SPREP through WRP, brought together the governments of Tokelau and Samoa, SPC, WMO, UN agencies and BoM.</a:t>
            </a:r>
            <a:endParaRPr lang="en-US" sz="2800" dirty="0"/>
          </a:p>
          <a:p>
            <a:pPr marL="177800" indent="-177800">
              <a:buSzPct val="100000"/>
              <a:buChar char="•"/>
            </a:pPr>
            <a:r>
              <a:rPr lang="en-US" sz="28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RBR water-level sensors were deployed across Fakaofo, Nukunonu and Atafu. Ahead of the mission, ESNZ secured Taupulega endorsement and produced sensor information sheets in English and Tokelauan.</a:t>
            </a:r>
            <a:endParaRPr lang="en-US" sz="2800" dirty="0"/>
          </a:p>
          <a:p>
            <a:pPr marL="177800" indent="-177800">
              <a:buSzPct val="100000"/>
              <a:buChar char="•"/>
            </a:pPr>
            <a:r>
              <a:rPr lang="en-US" sz="28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mission also advanced SPC-partnered PARTneR risk-tool work in the same visit — one voyage, several results.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311695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Published: NIWA/ESNZ newsletter, SPREP and SPC web stories, June 2026.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74E8D4-42D5-28C8-25A7-3CEDBB5DA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1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4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&amp; Warning Production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4290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i="1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Advancing the integrated platform, regional hydrology and pilot forecasting tools</a:t>
            </a:r>
            <a:endParaRPr lang="en-US" sz="2000" b="1" dirty="0"/>
          </a:p>
        </p:txBody>
      </p:sp>
      <p:sp>
        <p:nvSpPr>
          <p:cNvPr id="7" name="Text 5"/>
          <p:cNvSpPr txBox="1"/>
          <p:nvPr/>
        </p:nvSpPr>
        <p:spPr>
          <a:xfrm>
            <a:off x="3401568" y="4160520"/>
            <a:ext cx="8138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b="1" dirty="0">
                <a:solidFill>
                  <a:srgbClr val="C9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IFP build and hydrology-strategy timing are the key forward risks.</a:t>
            </a:r>
            <a:endParaRPr lang="en-US" b="1" dirty="0"/>
          </a:p>
        </p:txBody>
      </p:sp>
      <p:sp>
        <p:nvSpPr>
          <p:cNvPr id="8" name="Shape 6"/>
          <p:cNvSpPr/>
          <p:nvPr/>
        </p:nvSpPr>
        <p:spPr>
          <a:xfrm>
            <a:off x="3401568" y="4892040"/>
            <a:ext cx="2194560" cy="54864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9" name="Text 7"/>
          <p:cNvSpPr txBox="1"/>
          <p:nvPr/>
        </p:nvSpPr>
        <p:spPr>
          <a:xfrm>
            <a:off x="3401568" y="489204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4 · FORECAST &amp; WARNING PRODUCTION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to build-ready design; hydrology beyond scope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727660" y="384048"/>
            <a:ext cx="1930940" cy="59436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 b="1"/>
          </a:p>
        </p:txBody>
      </p:sp>
      <p:sp>
        <p:nvSpPr>
          <p:cNvPr id="5" name="Text 3"/>
          <p:cNvSpPr txBox="1"/>
          <p:nvPr/>
        </p:nvSpPr>
        <p:spPr>
          <a:xfrm>
            <a:off x="9727660" y="384048"/>
            <a:ext cx="19309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</a:t>
            </a:r>
            <a:endParaRPr lang="en-US" sz="2400" b="1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2649474" cy="8382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7" name="Text 5"/>
          <p:cNvSpPr txBox="1"/>
          <p:nvPr/>
        </p:nvSpPr>
        <p:spPr>
          <a:xfrm>
            <a:off x="676656" y="1645920"/>
            <a:ext cx="239344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1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IFP in development
</a:t>
            </a:r>
            <a:r>
              <a:rPr lang="en-US" sz="1200" i="1" dirty="0">
                <a:solidFill>
                  <a:srgbClr val="5A6B75"/>
                </a:solidFill>
              </a:rPr>
              <a:t>design → build-ready SAD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3362706" y="1554480"/>
            <a:ext cx="2649474" cy="8382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9" name="Text 7"/>
          <p:cNvSpPr txBox="1"/>
          <p:nvPr/>
        </p:nvSpPr>
        <p:spPr>
          <a:xfrm>
            <a:off x="3490722" y="1645920"/>
            <a:ext cx="239344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13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hydro assessments
</a:t>
            </a:r>
            <a:r>
              <a:rPr lang="en-US" sz="1200" i="1" dirty="0">
                <a:solidFill>
                  <a:srgbClr val="5A6B75"/>
                </a:solidFill>
              </a:rPr>
              <a:t>vs scope of 3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6176772" y="1554480"/>
            <a:ext cx="2649474" cy="8382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1" name="Text 9"/>
          <p:cNvSpPr txBox="1"/>
          <p:nvPr/>
        </p:nvSpPr>
        <p:spPr>
          <a:xfrm>
            <a:off x="6304788" y="1645920"/>
            <a:ext cx="239344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3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National Roadmaps
</a:t>
            </a:r>
            <a:r>
              <a:rPr lang="en-US" sz="1200" i="1" dirty="0">
                <a:solidFill>
                  <a:srgbClr val="5A6B75"/>
                </a:solidFill>
              </a:rPr>
              <a:t>+10 in development</a:t>
            </a:r>
            <a:endParaRPr lang="en-US" sz="3600" dirty="0"/>
          </a:p>
        </p:txBody>
      </p:sp>
      <p:sp>
        <p:nvSpPr>
          <p:cNvPr id="12" name="Shape 10"/>
          <p:cNvSpPr/>
          <p:nvPr/>
        </p:nvSpPr>
        <p:spPr>
          <a:xfrm>
            <a:off x="8990838" y="1554480"/>
            <a:ext cx="2649474" cy="83820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3" name="Text 11"/>
          <p:cNvSpPr txBox="1"/>
          <p:nvPr/>
        </p:nvSpPr>
        <p:spPr>
          <a:xfrm>
            <a:off x="9118854" y="1645920"/>
            <a:ext cx="239344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5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Severe Weather Pilot tools
</a:t>
            </a:r>
            <a:r>
              <a:rPr lang="en-US" sz="1200" i="1" dirty="0">
                <a:solidFill>
                  <a:srgbClr val="5A6B75"/>
                </a:solidFill>
              </a:rPr>
              <a:t>Tonga, Fiji, Niue</a:t>
            </a:r>
            <a:endParaRPr lang="en-US" sz="36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560319"/>
            <a:ext cx="11418132" cy="3986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4.1 — IFP moved from Concept Note to endorsed high-level architecture (PICI 19 May; SC4), now evolving into a build-ready Solution Architecture Design, plus WIS2.0 Pilot Plan and Phase 1 Project Plan. Reported as in development, not yet developed.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rated Green, implementation Amber — dependent on Bureau Visual Weather specialist availability, with a risk Phase 1 extends beyond December 2026. AI/ML Weather Models Workshop reached 17 PICT participants (Honiara, 4–5 Jun).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4.2 — SPC's Hydrological Diagnostic Framework (co-financed by AWP) applied across 13 countries against a scope of 3. Tokelau statistical inundation model prepared for ingest of April sensor data.</a:t>
            </a:r>
            <a:endParaRPr lang="en-US" sz="2400" dirty="0"/>
          </a:p>
          <a:p>
            <a:pPr marL="177800" indent="-177800">
              <a:buSzPct val="100000"/>
              <a:buChar char="•"/>
            </a:pPr>
            <a:r>
              <a:rPr lang="en-US" sz="2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RMI LiDAR airborne survey produced no dataset — postponed by a national fuel shortage; extension sought to Dec granted only to Sep 2026.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5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455282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 &amp; Delivery to End Users</a:t>
            </a:r>
            <a:endParaRPr lang="en-US" sz="4000" b="1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429000"/>
            <a:ext cx="836133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2400" b="1" i="1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Operational alerting, translated community materials and last-mile connectivity</a:t>
            </a:r>
            <a:endParaRPr lang="en-US" sz="2400" b="1" dirty="0"/>
          </a:p>
        </p:txBody>
      </p:sp>
      <p:sp>
        <p:nvSpPr>
          <p:cNvPr id="7" name="Shape 5"/>
          <p:cNvSpPr/>
          <p:nvPr/>
        </p:nvSpPr>
        <p:spPr>
          <a:xfrm>
            <a:off x="3401568" y="4737370"/>
            <a:ext cx="2254742" cy="538718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 b="1"/>
          </a:p>
        </p:txBody>
      </p:sp>
      <p:sp>
        <p:nvSpPr>
          <p:cNvPr id="8" name="Text 6"/>
          <p:cNvSpPr txBox="1"/>
          <p:nvPr/>
        </p:nvSpPr>
        <p:spPr>
          <a:xfrm>
            <a:off x="3401568" y="4737370"/>
            <a:ext cx="2254742" cy="538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</a:t>
            </a:r>
            <a:endParaRPr lang="en-US" sz="2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5 · COMMUNICATION &amp; DELIVERY TO END USERS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32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Alerting operational; materials reaching communities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058400" y="384048"/>
            <a:ext cx="1600200" cy="45720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 b="1"/>
          </a:p>
        </p:txBody>
      </p:sp>
      <p:sp>
        <p:nvSpPr>
          <p:cNvPr id="5" name="Text 3"/>
          <p:cNvSpPr txBox="1"/>
          <p:nvPr/>
        </p:nvSpPr>
        <p:spPr>
          <a:xfrm>
            <a:off x="10058400" y="384048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AMBER</a:t>
            </a:r>
            <a:endParaRPr lang="en-US" sz="2000" b="1" dirty="0"/>
          </a:p>
        </p:txBody>
      </p:sp>
      <p:sp>
        <p:nvSpPr>
          <p:cNvPr id="6" name="Shape 4"/>
          <p:cNvSpPr/>
          <p:nvPr/>
        </p:nvSpPr>
        <p:spPr>
          <a:xfrm>
            <a:off x="521208" y="1287942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7" name="Text 5"/>
          <p:cNvSpPr txBox="1"/>
          <p:nvPr/>
        </p:nvSpPr>
        <p:spPr>
          <a:xfrm>
            <a:off x="649224" y="1379382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5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countries CAP operational
</a:t>
            </a:r>
            <a:r>
              <a:rPr lang="en-US" sz="1100" i="1" dirty="0">
                <a:solidFill>
                  <a:srgbClr val="5A6B75"/>
                </a:solidFill>
              </a:rPr>
              <a:t>RMI, FSM, KI, PNG, NU</a:t>
            </a:r>
            <a:endParaRPr lang="en-US" sz="3200" dirty="0"/>
          </a:p>
        </p:txBody>
      </p:sp>
      <p:sp>
        <p:nvSpPr>
          <p:cNvPr id="8" name="Shape 6"/>
          <p:cNvSpPr/>
          <p:nvPr/>
        </p:nvSpPr>
        <p:spPr>
          <a:xfrm>
            <a:off x="3335274" y="1287942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9" name="Text 7"/>
          <p:cNvSpPr txBox="1"/>
          <p:nvPr/>
        </p:nvSpPr>
        <p:spPr>
          <a:xfrm>
            <a:off x="3463290" y="1379382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4 (cum.)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Starlink installs
</a:t>
            </a:r>
            <a:r>
              <a:rPr lang="en-US" sz="1100" i="1" dirty="0">
                <a:solidFill>
                  <a:srgbClr val="5A6B75"/>
                </a:solidFill>
              </a:rPr>
              <a:t>KI, SI, Niue + Tonga</a:t>
            </a:r>
            <a:endParaRPr lang="en-US" sz="3200" dirty="0"/>
          </a:p>
        </p:txBody>
      </p:sp>
      <p:sp>
        <p:nvSpPr>
          <p:cNvPr id="10" name="Shape 8"/>
          <p:cNvSpPr/>
          <p:nvPr/>
        </p:nvSpPr>
        <p:spPr>
          <a:xfrm>
            <a:off x="6149340" y="1287942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1" name="Text 9"/>
          <p:cNvSpPr txBox="1"/>
          <p:nvPr/>
        </p:nvSpPr>
        <p:spPr>
          <a:xfrm>
            <a:off x="6277356" y="1379382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24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2400" b="1" dirty="0">
                <a:solidFill>
                  <a:srgbClr val="12658C"/>
                </a:solidFill>
              </a:rPr>
              <a:t>7 titles
</a:t>
            </a:r>
            <a:endParaRPr lang="en-US" sz="24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COPE products
</a:t>
            </a:r>
            <a:r>
              <a:rPr lang="en-US" sz="1100" i="1" dirty="0">
                <a:solidFill>
                  <a:srgbClr val="5A6B75"/>
                </a:solidFill>
              </a:rPr>
              <a:t>2 Pacific languages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8963406" y="1287942"/>
            <a:ext cx="2649474" cy="1005840"/>
          </a:xfrm>
          <a:prstGeom prst="roundRect">
            <a:avLst>
              <a:gd name="adj" fmla="val 545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3" name="Text 11"/>
          <p:cNvSpPr txBox="1"/>
          <p:nvPr/>
        </p:nvSpPr>
        <p:spPr>
          <a:xfrm>
            <a:off x="9091422" y="1379382"/>
            <a:ext cx="239344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endParaRPr lang="en-US" sz="3200" b="1" dirty="0">
              <a:solidFill>
                <a:srgbClr val="12658C"/>
              </a:solidFill>
            </a:endParaRPr>
          </a:p>
          <a:p>
            <a:pPr marL="0" indent="0">
              <a:lnSpc>
                <a:spcPts val="1400"/>
              </a:lnSpc>
              <a:buNone/>
            </a:pPr>
            <a:r>
              <a:rPr lang="en-US" sz="3200" b="1" dirty="0">
                <a:solidFill>
                  <a:srgbClr val="12658C"/>
                </a:solidFill>
              </a:rPr>
              <a:t>~30
</a:t>
            </a:r>
            <a:endParaRPr lang="en-US" sz="32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400" b="1" dirty="0">
                <a:solidFill>
                  <a:srgbClr val="16323F"/>
                </a:solidFill>
              </a:rPr>
              <a:t>reached (Niue co-design)
</a:t>
            </a:r>
            <a:r>
              <a:rPr lang="en-US" sz="1100" i="1" dirty="0">
                <a:solidFill>
                  <a:srgbClr val="5A6B75"/>
                </a:solidFill>
              </a:rPr>
              <a:t>85%f · 65% 60+ · 55% rural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566928" y="2393005"/>
            <a:ext cx="11368910" cy="4153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 5.1 — CAP generation operational in all 5 countries, with national CAP editors/focal points nominated and draft SOPs developed — the period's most substantial warning-dissemination step (delivered via KRA 2). Warning reach to end users not yet measured.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COPE 7-title series translated into Vagahau Niue and Gagana FakaTokelau, launched at 4 events (Niue 23 Mar; Tokelau's three atolls 29 Apr–1 May). Headcounts not recorded at delivery.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Communications &amp; Engagement Strategy 2026–2033 endorsed at SC4. Regional Cell Broadcasting Strategy still in development (not adopted); GSMA MOU signed.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GEDSI — this KRA carries the programme's most direct equity evidence: local-language materials, strong female/older/rural participation, and inclusive-dissemination design. Where reach was not captured, the report says so rather than estimating.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6858000"/>
          </a:xfrm>
          <a:prstGeom prst="rect">
            <a:avLst/>
          </a:prstGeom>
          <a:solidFill>
            <a:srgbClr val="5A6B75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Text 1"/>
          <p:cNvSpPr txBox="1"/>
          <p:nvPr/>
        </p:nvSpPr>
        <p:spPr>
          <a:xfrm>
            <a:off x="502920" y="2194560"/>
            <a:ext cx="2286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KRA 6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21208" y="19659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D5DC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RESULT AREA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3383280" y="21488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Information &amp; Preparedness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3401568" y="306324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i="1" dirty="0">
                <a:solidFill>
                  <a:srgbClr val="D5DC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 activation — not yet stood up, by design</a:t>
            </a:r>
            <a:endParaRPr lang="en-US" sz="1500" b="1" dirty="0"/>
          </a:p>
        </p:txBody>
      </p:sp>
      <p:sp>
        <p:nvSpPr>
          <p:cNvPr id="7" name="Text 5"/>
          <p:cNvSpPr txBox="1"/>
          <p:nvPr/>
        </p:nvSpPr>
        <p:spPr>
          <a:xfrm>
            <a:off x="3401568" y="3657600"/>
            <a:ext cx="8138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b="1" dirty="0">
                <a:solidFill>
                  <a:srgbClr val="FFFFFF"/>
                </a:solidFill>
              </a:rPr>
              <a:t>Activation is tied to the WRP Decadal Investment Plan, currently under review. In the interim, risk-information and preparedness work is delivered through KRAs 3, 4 and 5 — Tokelau coastal-inundation forecasting, CAP warning capability, and COPE community-education materials.
</a:t>
            </a:r>
            <a:endParaRPr lang="en-US" b="1" dirty="0"/>
          </a:p>
          <a:p>
            <a:pPr marL="0" indent="0">
              <a:buNone/>
            </a:pPr>
            <a:r>
              <a:rPr lang="en-US" b="1" i="1" dirty="0">
                <a:solidFill>
                  <a:srgbClr val="D5DCE1"/>
                </a:solidFill>
              </a:rPr>
              <a:t>No implementation indicators are reported against KRA 6 — correctly reflecting a pillar not yet operational, rather than under-delivery.</a:t>
            </a:r>
            <a:endParaRPr lang="en-US" b="1" dirty="0"/>
          </a:p>
        </p:txBody>
      </p:sp>
      <p:sp>
        <p:nvSpPr>
          <p:cNvPr id="8" name="Shape 6"/>
          <p:cNvSpPr/>
          <p:nvPr/>
        </p:nvSpPr>
        <p:spPr>
          <a:xfrm>
            <a:off x="3383280" y="5806440"/>
            <a:ext cx="1828800" cy="457200"/>
          </a:xfrm>
          <a:prstGeom prst="roundRect">
            <a:avLst>
              <a:gd name="adj" fmla="val 50000"/>
            </a:avLst>
          </a:prstGeom>
          <a:solidFill>
            <a:srgbClr val="5A6B75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9" name="Text 7"/>
          <p:cNvSpPr txBox="1"/>
          <p:nvPr/>
        </p:nvSpPr>
        <p:spPr>
          <a:xfrm>
            <a:off x="3383280" y="58064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PENDING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FOR MONEY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4 Es — early, output-level value; unevenly distributed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39" y="1225685"/>
            <a:ext cx="11358015" cy="6031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600" b="1" i="1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per output is the meaningful unit at this stage; outcome-level value is explicitly deferred. Assessment weighs value obtained against value forgone through delay.</a:t>
            </a:r>
            <a:endParaRPr lang="en-US" sz="1600" b="1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2635758" cy="3383280"/>
          </a:xfrm>
          <a:prstGeom prst="roundRect">
            <a:avLst>
              <a:gd name="adj" fmla="val 277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2635758" cy="502920"/>
          </a:xfrm>
          <a:prstGeom prst="roundRect">
            <a:avLst>
              <a:gd name="adj" fmla="val 14545"/>
            </a:avLst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2635758" cy="18288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8" name="Text 6"/>
          <p:cNvSpPr txBox="1"/>
          <p:nvPr/>
        </p:nvSpPr>
        <p:spPr>
          <a:xfrm>
            <a:off x="548640" y="1965960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180719" y="260604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0" name="Text 8"/>
          <p:cNvSpPr txBox="1"/>
          <p:nvPr/>
        </p:nvSpPr>
        <p:spPr>
          <a:xfrm>
            <a:off x="1180719" y="260604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</a:t>
            </a:r>
            <a:endParaRPr lang="en-US" dirty="0"/>
          </a:p>
        </p:txBody>
      </p:sp>
      <p:sp>
        <p:nvSpPr>
          <p:cNvPr id="11" name="Text 9"/>
          <p:cNvSpPr txBox="1"/>
          <p:nvPr/>
        </p:nvSpPr>
        <p:spPr>
          <a:xfrm>
            <a:off x="694944" y="3063240"/>
            <a:ext cx="234315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Leverage &amp; procurement discipline. SPC drew AWP/MFAT/WMO co-financing to reach 13 countries at no extra grant cost; ESNZ's joint mission pooled logistics; BoM ran 3 (not 4) students under budget.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67278" y="1965960"/>
            <a:ext cx="2635758" cy="3383280"/>
          </a:xfrm>
          <a:prstGeom prst="roundRect">
            <a:avLst>
              <a:gd name="adj" fmla="val 277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13" name="Shape 11"/>
          <p:cNvSpPr/>
          <p:nvPr/>
        </p:nvSpPr>
        <p:spPr>
          <a:xfrm>
            <a:off x="3367278" y="1965960"/>
            <a:ext cx="2635758" cy="502920"/>
          </a:xfrm>
          <a:prstGeom prst="roundRect">
            <a:avLst>
              <a:gd name="adj" fmla="val 14545"/>
            </a:avLst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4" name="Shape 12"/>
          <p:cNvSpPr/>
          <p:nvPr/>
        </p:nvSpPr>
        <p:spPr>
          <a:xfrm>
            <a:off x="3367278" y="2286000"/>
            <a:ext cx="2635758" cy="18288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5" name="Text 13"/>
          <p:cNvSpPr txBox="1"/>
          <p:nvPr/>
        </p:nvSpPr>
        <p:spPr>
          <a:xfrm>
            <a:off x="3367278" y="1965960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EFFICIENCY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3999357" y="260604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17" name="Text 15"/>
          <p:cNvSpPr txBox="1"/>
          <p:nvPr/>
        </p:nvSpPr>
        <p:spPr>
          <a:xfrm>
            <a:off x="3999357" y="260604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</a:t>
            </a:r>
            <a:endParaRPr lang="en-US" dirty="0"/>
          </a:p>
        </p:txBody>
      </p:sp>
      <p:sp>
        <p:nvSpPr>
          <p:cNvPr id="18" name="Text 16"/>
          <p:cNvSpPr txBox="1"/>
          <p:nvPr/>
        </p:nvSpPr>
        <p:spPr>
          <a:xfrm>
            <a:off x="3513582" y="3063240"/>
            <a:ext cx="234315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Genuinely mixed. Joint-mission savings &amp; rescoped LiDAR vs 60.5% utilisation, USD 6.72M unspent, and a capability-ahead-of-assets sequencing mismatch at SPC &amp; PMU.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85916" y="1965960"/>
            <a:ext cx="2635758" cy="3383280"/>
          </a:xfrm>
          <a:prstGeom prst="roundRect">
            <a:avLst>
              <a:gd name="adj" fmla="val 277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20" name="Shape 18"/>
          <p:cNvSpPr/>
          <p:nvPr/>
        </p:nvSpPr>
        <p:spPr>
          <a:xfrm>
            <a:off x="6185916" y="1965960"/>
            <a:ext cx="2635758" cy="502920"/>
          </a:xfrm>
          <a:prstGeom prst="roundRect">
            <a:avLst>
              <a:gd name="adj" fmla="val 14545"/>
            </a:avLst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1" name="Shape 19"/>
          <p:cNvSpPr/>
          <p:nvPr/>
        </p:nvSpPr>
        <p:spPr>
          <a:xfrm>
            <a:off x="6185916" y="2286000"/>
            <a:ext cx="2635758" cy="18288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2" name="Text 20"/>
          <p:cNvSpPr txBox="1"/>
          <p:nvPr/>
        </p:nvSpPr>
        <p:spPr>
          <a:xfrm>
            <a:off x="6185916" y="1965960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EFFECTIVENESS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6817995" y="260604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4" name="Text 22"/>
          <p:cNvSpPr txBox="1"/>
          <p:nvPr/>
        </p:nvSpPr>
        <p:spPr>
          <a:xfrm>
            <a:off x="6817995" y="260604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</a:t>
            </a:r>
            <a:endParaRPr lang="en-US" dirty="0"/>
          </a:p>
        </p:txBody>
      </p:sp>
      <p:sp>
        <p:nvSpPr>
          <p:cNvPr id="25" name="Text 23"/>
          <p:cNvSpPr txBox="1"/>
          <p:nvPr/>
        </p:nvSpPr>
        <p:spPr>
          <a:xfrm>
            <a:off x="6332220" y="3063240"/>
            <a:ext cx="234315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Assessed at output level. CAP operational in 5 countries; 13 hydro assessments; Tokelau sensors; IFP endorsed. CAP unit cost ≈ USD 1,332/participant, USD 23,982/country — the baseline to track.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9004554" y="1965960"/>
            <a:ext cx="2635758" cy="3383280"/>
          </a:xfrm>
          <a:prstGeom prst="roundRect">
            <a:avLst>
              <a:gd name="adj" fmla="val 2775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200"/>
          </a:p>
        </p:txBody>
      </p:sp>
      <p:sp>
        <p:nvSpPr>
          <p:cNvPr id="27" name="Shape 25"/>
          <p:cNvSpPr/>
          <p:nvPr/>
        </p:nvSpPr>
        <p:spPr>
          <a:xfrm>
            <a:off x="9004554" y="1965960"/>
            <a:ext cx="2635758" cy="502920"/>
          </a:xfrm>
          <a:prstGeom prst="roundRect">
            <a:avLst>
              <a:gd name="adj" fmla="val 14545"/>
            </a:avLst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8" name="Shape 26"/>
          <p:cNvSpPr/>
          <p:nvPr/>
        </p:nvSpPr>
        <p:spPr>
          <a:xfrm>
            <a:off x="9004554" y="2286000"/>
            <a:ext cx="2635758" cy="18288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29" name="Text 27"/>
          <p:cNvSpPr txBox="1"/>
          <p:nvPr/>
        </p:nvSpPr>
        <p:spPr>
          <a:xfrm>
            <a:off x="9004554" y="1965960"/>
            <a:ext cx="263575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EQUITY</a:t>
            </a:r>
            <a:endParaRPr lang="en-US" sz="2400" dirty="0"/>
          </a:p>
        </p:txBody>
      </p:sp>
      <p:sp>
        <p:nvSpPr>
          <p:cNvPr id="30" name="Shape 28"/>
          <p:cNvSpPr/>
          <p:nvPr/>
        </p:nvSpPr>
        <p:spPr>
          <a:xfrm>
            <a:off x="9636633" y="2606040"/>
            <a:ext cx="13716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31" name="Text 29"/>
          <p:cNvSpPr txBox="1"/>
          <p:nvPr/>
        </p:nvSpPr>
        <p:spPr>
          <a:xfrm>
            <a:off x="9636633" y="260604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Adequate</a:t>
            </a:r>
            <a:endParaRPr lang="en-US" dirty="0"/>
          </a:p>
        </p:txBody>
      </p:sp>
      <p:sp>
        <p:nvSpPr>
          <p:cNvPr id="32" name="Text 30"/>
          <p:cNvSpPr txBox="1"/>
          <p:nvPr/>
        </p:nvSpPr>
        <p:spPr>
          <a:xfrm>
            <a:off x="9150858" y="3063240"/>
            <a:ext cx="234315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&amp; enabling. GEDSI strategy, screening, Washington Group Short Set, Niue co-design. Two named gaps: NZ Met Service's uneven coverage; BoM's all-male cohort. Delay itself falls on the most exposed.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48640" y="5532120"/>
            <a:ext cx="11091672" cy="777240"/>
          </a:xfrm>
          <a:prstGeom prst="roundRect">
            <a:avLst>
              <a:gd name="adj" fmla="val 8235"/>
            </a:avLst>
          </a:prstGeom>
          <a:solidFill>
            <a:srgbClr val="0B2F4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34" name="Text 32"/>
          <p:cNvSpPr txBox="1"/>
          <p:nvPr/>
        </p:nvSpPr>
        <p:spPr>
          <a:xfrm>
            <a:off x="822960" y="562356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2000" b="1" dirty="0">
                <a:solidFill>
                  <a:srgbClr val="5FC2C9"/>
                </a:solidFill>
              </a:rPr>
              <a:t>Consolidated judgement:  </a:t>
            </a:r>
            <a:r>
              <a:rPr lang="en-US" dirty="0">
                <a:solidFill>
                  <a:srgbClr val="FFFFFF"/>
                </a:solidFill>
              </a:rPr>
              <a:t>Early, output-level value that is real but partial. A confident whole-of-programme verdict awaits outcome evidence and a higher, more even conversion of budget into delivery in H2. All five EAs self-rated Adequate overall.</a:t>
            </a:r>
            <a:endParaRPr lang="en-US" sz="200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FOR MONEY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cost of what did not happen (opportunity cost of delay)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5212080" cy="1234440"/>
          </a:xfrm>
          <a:prstGeom prst="roundRect">
            <a:avLst>
              <a:gd name="adj" fmla="val 5926"/>
            </a:avLst>
          </a:prstGeom>
          <a:solidFill>
            <a:srgbClr val="C0553B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5" name="Text 3"/>
          <p:cNvSpPr txBox="1"/>
          <p:nvPr/>
        </p:nvSpPr>
        <p:spPr>
          <a:xfrm>
            <a:off x="777240" y="1572768"/>
            <a:ext cx="48006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</a:rPr>
              <a:t>USD 6,721,441
</a:t>
            </a:r>
            <a:endParaRPr lang="en-US" sz="4400" dirty="0"/>
          </a:p>
          <a:p>
            <a:pPr marL="0" indent="0">
              <a:buNone/>
            </a:pPr>
            <a:r>
              <a:rPr lang="en-US" sz="2000" dirty="0">
                <a:solidFill>
                  <a:srgbClr val="F6DDD5"/>
                </a:solidFill>
              </a:rPr>
              <a:t>~40% of budget unspent mid-delivery at 30 Jun 2026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5989320" y="1417320"/>
            <a:ext cx="56509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Unspent funds are not cost-free: protection and capability deferred, delivery windows compressed into H2, and a reputational cost where absorption is read as a proxy for delivery (WRP-32).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34640"/>
            <a:ext cx="11091672" cy="30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WRP PMU — largest unused balance USD 2.61M (46.2% utilised, 38.9% of all unspent). Asset line barely begun (3.2%): the ~USD 2M Samoa radar in contract negotiation. Works now underway, delivery expected early next year.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SPC — lowest utiliser at 26.1%; USD 578,805 asset budget unspent — the RMI LiDAR survey postponed by fuel shortage. Now expected to complete by September 2026.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 (43.1%) and ESNZ (45.7%) sit below the programme average — but ESNZ's current-period utilisation was ~95%; its low cumulative figure is a timing position (multi-year AWS refurbishment tranche only began June).</a:t>
            </a:r>
            <a:endParaRPr lang="en-US" sz="2000" dirty="0"/>
          </a:p>
          <a:p>
            <a:pPr marL="177800" indent="-177800">
              <a:buSzPct val="100000"/>
              <a:buChar char="•"/>
            </a:pPr>
            <a:r>
              <a:rPr lang="en-US" sz="20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NZ Met Service (82.2%) is the outlier lifting the average — excluding it, the other four hold ~80% of the unspent balance.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5833872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i="1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Short runway: with July–Aug given to PMC/Ministers prep and December low-activity, effective delivery is concentrated in Oct–Nov — a portion is likely reprogrammed or carried into 2027. A pacing question, not funds at risk.</a:t>
            </a:r>
            <a:endParaRPr lang="en-US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PERFORMANCE · PROVISIONAL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Utilisation: one agency ahead, four running behind</a:t>
            </a:r>
            <a:endParaRPr lang="en-US" sz="26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00200"/>
          <a:ext cx="6766560" cy="443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7543800" y="1691640"/>
            <a:ext cx="4096512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6" name="Text 3"/>
          <p:cNvSpPr txBox="1"/>
          <p:nvPr/>
        </p:nvSpPr>
        <p:spPr>
          <a:xfrm>
            <a:off x="7726680" y="1801368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12658C"/>
                </a:solidFill>
              </a:rPr>
              <a:t>USD 10.29M
</a:t>
            </a:r>
            <a:r>
              <a:rPr lang="en-US" sz="1400" dirty="0">
                <a:solidFill>
                  <a:srgbClr val="16323F"/>
                </a:solidFill>
              </a:rPr>
              <a:t>incurred against a USD 17.01M budget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7543800" y="2779776"/>
            <a:ext cx="4096512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8" name="Text 5"/>
          <p:cNvSpPr txBox="1"/>
          <p:nvPr/>
        </p:nvSpPr>
        <p:spPr>
          <a:xfrm>
            <a:off x="7726680" y="2889504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12658C"/>
                </a:solidFill>
              </a:rPr>
              <a:t>USD 6.72M
</a:t>
            </a:r>
            <a:r>
              <a:rPr lang="en-US" sz="1400" dirty="0">
                <a:solidFill>
                  <a:srgbClr val="16323F"/>
                </a:solidFill>
              </a:rPr>
              <a:t>unspent mid-delivery, available for reprogramming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543800" y="3867912"/>
            <a:ext cx="4096512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0" name="Text 7"/>
          <p:cNvSpPr txBox="1"/>
          <p:nvPr/>
        </p:nvSpPr>
        <p:spPr>
          <a:xfrm>
            <a:off x="7726680" y="3977640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12658C"/>
                </a:solidFill>
              </a:rPr>
              <a:t>47.2%
</a:t>
            </a:r>
            <a:r>
              <a:rPr lang="en-US" sz="1400" dirty="0">
                <a:solidFill>
                  <a:srgbClr val="16323F"/>
                </a:solidFill>
              </a:rPr>
              <a:t>of spend on labour &amp; technical expertise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7543800" y="4956048"/>
            <a:ext cx="4096512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2400"/>
          </a:p>
        </p:txBody>
      </p:sp>
      <p:sp>
        <p:nvSpPr>
          <p:cNvPr id="12" name="Text 9"/>
          <p:cNvSpPr txBox="1"/>
          <p:nvPr/>
        </p:nvSpPr>
        <p:spPr>
          <a:xfrm>
            <a:off x="7726680" y="5065776"/>
            <a:ext cx="3749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00"/>
              </a:lnSpc>
              <a:buNone/>
            </a:pPr>
            <a:r>
              <a:rPr lang="en-US" sz="2800" b="1" dirty="0">
                <a:solidFill>
                  <a:srgbClr val="12658C"/>
                </a:solidFill>
              </a:rPr>
              <a:t>85.0%
</a:t>
            </a:r>
            <a:r>
              <a:rPr lang="en-US" sz="1400" dirty="0">
                <a:solidFill>
                  <a:srgbClr val="16323F"/>
                </a:solidFill>
              </a:rPr>
              <a:t>of tangible-asset spend sits with NZ Met Service</a:t>
            </a:r>
            <a:endParaRPr lang="en-US" sz="2800" dirty="0"/>
          </a:p>
        </p:txBody>
      </p:sp>
      <p:sp>
        <p:nvSpPr>
          <p:cNvPr id="13" name="Text 10"/>
          <p:cNvSpPr txBox="1"/>
          <p:nvPr/>
        </p:nvSpPr>
        <p:spPr>
          <a:xfrm>
            <a:off x="548640" y="61722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1100" b="1" i="1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Cumulative 2024–30 Jun 2026, all executing agencies. Provisional; to be finalised in the 2026 Annual Report. Different bases (cumulative vs current-period) yield different rates — both correct within their frame.</a:t>
            </a:r>
            <a:endParaRPr lang="en-US" sz="1100" b="1" dirty="0"/>
          </a:p>
        </p:txBody>
      </p:sp>
      <p:sp>
        <p:nvSpPr>
          <p:cNvPr id="14" name="Text 11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5" name="Text 12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PERFORMANCE · PROVISIONAL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Donor envelope funds the programme to 2029–2031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520440" cy="1188720"/>
          </a:xfrm>
          <a:prstGeom prst="roundRect">
            <a:avLst>
              <a:gd name="adj" fmla="val 6154"/>
            </a:avLst>
          </a:prstGeom>
          <a:solidFill>
            <a:srgbClr val="0B2F4A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~USD 41.9M
</a:t>
            </a:r>
            <a:r>
              <a:rPr lang="en-US" dirty="0">
                <a:solidFill>
                  <a:srgbClr val="5FC2C9"/>
                </a:solidFill>
              </a:rPr>
              <a:t>full donor envelope (interim)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4206240" y="1508760"/>
            <a:ext cx="3520440" cy="1188720"/>
          </a:xfrm>
          <a:prstGeom prst="roundRect">
            <a:avLst>
              <a:gd name="adj" fmla="val 6154"/>
            </a:avLst>
          </a:prstGeom>
          <a:solidFill>
            <a:srgbClr val="12658C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7" name="Text 5"/>
          <p:cNvSpPr txBox="1"/>
          <p:nvPr/>
        </p:nvSpPr>
        <p:spPr>
          <a:xfrm>
            <a:off x="4251960" y="1572768"/>
            <a:ext cx="3337560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USD 39.05M
</a:t>
            </a:r>
            <a:r>
              <a:rPr lang="en-US" dirty="0" err="1">
                <a:solidFill>
                  <a:srgbClr val="CDE4EE"/>
                </a:solidFill>
              </a:rPr>
              <a:t>channelled</a:t>
            </a:r>
            <a:r>
              <a:rPr lang="en-US" dirty="0">
                <a:solidFill>
                  <a:srgbClr val="CDE4EE"/>
                </a:solidFill>
              </a:rPr>
              <a:t> through the SPREP PMU</a:t>
            </a:r>
            <a:endParaRPr lang="en-US" sz="4000" dirty="0"/>
          </a:p>
        </p:txBody>
      </p:sp>
      <p:sp>
        <p:nvSpPr>
          <p:cNvPr id="8" name="Shape 6"/>
          <p:cNvSpPr/>
          <p:nvPr/>
        </p:nvSpPr>
        <p:spPr>
          <a:xfrm>
            <a:off x="7863840" y="1508760"/>
            <a:ext cx="3776472" cy="1188720"/>
          </a:xfrm>
          <a:prstGeom prst="roundRect">
            <a:avLst>
              <a:gd name="adj" fmla="val 6154"/>
            </a:avLst>
          </a:prstGeom>
          <a:solidFill>
            <a:srgbClr val="1B9AA6"/>
          </a:solidFill>
          <a:ln/>
        </p:spPr>
        <p:txBody>
          <a:bodyPr/>
          <a:lstStyle/>
          <a:p>
            <a:endParaRPr lang="en-AU" sz="3200"/>
          </a:p>
        </p:txBody>
      </p:sp>
      <p:sp>
        <p:nvSpPr>
          <p:cNvPr id="9" name="Text 7"/>
          <p:cNvSpPr txBox="1"/>
          <p:nvPr/>
        </p:nvSpPr>
        <p:spPr>
          <a:xfrm>
            <a:off x="7863840" y="164592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</a:rPr>
              <a:t>USD 9.53M
</a:t>
            </a:r>
            <a:r>
              <a:rPr lang="en-US" dirty="0">
                <a:solidFill>
                  <a:srgbClr val="E4F5F6"/>
                </a:solidFill>
              </a:rPr>
              <a:t>received through PMU to 30 Jun 2026</a:t>
            </a:r>
            <a:endParaRPr lang="en-US" sz="4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778247"/>
              </p:ext>
            </p:extLst>
          </p:nvPr>
        </p:nvGraphicFramePr>
        <p:xfrm>
          <a:off x="548640" y="2971800"/>
          <a:ext cx="11091672" cy="1920240"/>
        </p:xfrm>
        <a:graphic>
          <a:graphicData uri="http://schemas.openxmlformats.org/drawingml/2006/table">
            <a:tbl>
              <a:tblPr/>
              <a:tblGrid>
                <a:gridCol w="2612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7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568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4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Donor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Received to 30 Jun 2026 (USD)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% spent of receipts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5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265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 DFAT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7,582,608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Multi-year, to 2029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NZ MFAT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1,328,080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Fully received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UK WISER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614,760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Concluded 30 Jun 2026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800" b="1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(PMU-channelled)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b="1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9,525,448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800" b="1" dirty="0">
                          <a:solidFill>
                            <a:srgbClr val="1632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38%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4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Text 8"/>
          <p:cNvSpPr txBox="1"/>
          <p:nvPr/>
        </p:nvSpPr>
        <p:spPr>
          <a:xfrm>
            <a:off x="548640" y="5138928"/>
            <a:ext cx="11091672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it:  </a:t>
            </a: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envelope exceeds PMU receipts because ~USD 2.83M of MFAT funding goes direct-to-agency (ESNZ/NIWA) outside PMU accounts, with further NZ Met Service bilateral funding still to be quantified. Cumulative expenditure should not be divided by the USD 39.05M commitment — that funds the whole programme to 2029–2031, not this phase.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CROSS-CUTTING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 &amp; Environmental / Social Safeguards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5440680" cy="4617720"/>
          </a:xfrm>
          <a:prstGeom prst="roundRect">
            <a:avLst>
              <a:gd name="adj" fmla="val 158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5" name="Text 3"/>
          <p:cNvSpPr txBox="1"/>
          <p:nvPr/>
        </p:nvSpPr>
        <p:spPr>
          <a:xfrm>
            <a:off x="777240" y="1588332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65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SUSTAINABILITY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08372"/>
            <a:ext cx="5029200" cy="4080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EAs designed sustainability actions — but at concept stage (compliance); application and post-close continuation not yet monitored. Tracking likely falls to the PMU.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 workstream oriented to sustainment: 2/15 NAMPs in place (5 in progress), a WMO-endorsed NAMP template, and maintenance guidance.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MHEWS Asset Operations &amp; Financing Facility is the key instrument — but its business case needs a complete asset picture (only ~280 of 700+ stations in OSCAR). Chain tracked via WRP-04/05.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Delivery-level design choices align to the 2025 sustainability benchmarks: Pacific-led validation, local-language materials, the Fiji Met RIC pathway, and the peer-learning CoP.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6199632" y="1554480"/>
            <a:ext cx="5440680" cy="4617720"/>
          </a:xfrm>
          <a:prstGeom prst="roundRect">
            <a:avLst>
              <a:gd name="adj" fmla="val 158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200"/>
          </a:p>
        </p:txBody>
      </p:sp>
      <p:sp>
        <p:nvSpPr>
          <p:cNvPr id="8" name="Text 6"/>
          <p:cNvSpPr txBox="1"/>
          <p:nvPr/>
        </p:nvSpPr>
        <p:spPr>
          <a:xfrm>
            <a:off x="6428232" y="173736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265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&amp; SOCIAL SAFEGUARDS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6428232" y="2331720"/>
            <a:ext cx="5184648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Applied through activity checklists and, most visibly, fieldwork conduct. Tokelau deployment is the clearest example: EIA-advised siting, community-agreed locations, Taupulega endorsement, local-language information sheets.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 in procurement &amp; design: refurbishment and procurement guidelines; Samoa radar siting to avoid radiation-hazard exposure; BoM Visual Weather accessibility testing.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Conformity with SPREP's ESS policy — but documentation of how safeguards are applied is inconsistent; a standard ESS checklist is under consideration.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 gap is institutional: the ESS/GEDSI Officer post is unfilled, slowing operationalisation (WRP-24), with recruitment as the named critical dependency.</a:t>
            </a:r>
            <a:endParaRPr lang="en-US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PROGRAMME MANAGEMENT &amp; GOVERNANCE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28309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governance architecture operated in full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79120" y="1096211"/>
            <a:ext cx="11376174" cy="5652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Steering Committee 4 (Honiara, 29 May–2 Jun) adopted the Observation, Radar, Standards &amp; Procurement and Communications &amp; Engagement strategies; endorsed the Ops Manual &amp; Charter (subject to donor feedback); and approved the Pooled Fund in principle. SC5: 15 Sep 2026 (Tonga); SC6: May 2027 (Niue).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Recruitment — PMU reached 8 of 9 SPREP positions; MERL &amp; Adaptation Officer (from 30 Mar) and Comms &amp; KM Officer (from 2 Feb) joined. ESS/GEDSI Officer is the principal remaining gap.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Contracts &amp; procurement — 8 country Letters of Agreement structure national delivery (Cook Islands, Kiribati, Niue, Samoa, SI, Tonga, Tuvalu signed; RMI in negotiation). Major procurements progressed through SPREP systems; the Samoa radar supplier contract — the single largest procurement — remained in negotiation at period end.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load — Partners Meeting (Melbourne, Feb); IFP Validation Workshop (Nadi, Apr–May); AI/ML Workshop (Honiara, Jun); Aviation/Met Forum (Honiara, May); SC4 and its Honiara cluster.</a:t>
            </a:r>
            <a:endParaRPr lang="en-US" sz="2300" dirty="0"/>
          </a:p>
          <a:p>
            <a:pPr marL="177800" indent="-177800">
              <a:buSzPct val="100000"/>
              <a:buChar char="•"/>
            </a:pPr>
            <a:r>
              <a:rPr lang="en-US" sz="23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External validation — at the June Partners Meeting the Donor Committee Chair noted the WRP MERL framework is now actively in use.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PROGRAMMATIC RISK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programme-level risks — controls broadly taking effect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649474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5" name="Text 3"/>
          <p:cNvSpPr txBox="1"/>
          <p:nvPr/>
        </p:nvSpPr>
        <p:spPr>
          <a:xfrm>
            <a:off x="676656" y="1600200"/>
            <a:ext cx="23934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32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programme-level risks
</a:t>
            </a:r>
            <a:r>
              <a:rPr lang="en-US" sz="1200" i="1" dirty="0">
                <a:solidFill>
                  <a:srgbClr val="5A6B75"/>
                </a:solidFill>
              </a:rPr>
              <a:t>+ 18 project-level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3362706" y="1508760"/>
            <a:ext cx="2649474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7" name="Text 5"/>
          <p:cNvSpPr txBox="1"/>
          <p:nvPr/>
        </p:nvSpPr>
        <p:spPr>
          <a:xfrm>
            <a:off x="3490722" y="1600200"/>
            <a:ext cx="23934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~20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on a decreasing trend
</a:t>
            </a:r>
            <a:r>
              <a:rPr lang="en-US" sz="1200" i="1" dirty="0">
                <a:solidFill>
                  <a:srgbClr val="5A6B75"/>
                </a:solidFill>
              </a:rPr>
              <a:t>controls taking effect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6176772" y="1508760"/>
            <a:ext cx="2649474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9" name="Text 7"/>
          <p:cNvSpPr txBox="1"/>
          <p:nvPr/>
        </p:nvSpPr>
        <p:spPr>
          <a:xfrm>
            <a:off x="6304788" y="1600200"/>
            <a:ext cx="23934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6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newly surfaced
</a:t>
            </a:r>
            <a:r>
              <a:rPr lang="en-US" sz="1200" i="1" dirty="0">
                <a:solidFill>
                  <a:srgbClr val="5A6B75"/>
                </a:solidFill>
              </a:rPr>
              <a:t>mostly financial / structural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8990838" y="1508760"/>
            <a:ext cx="2649474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  <a:effectLst>
            <a:outerShdw blurRad="63500" dist="25400" dir="5400000" algn="bl" rotWithShape="0">
              <a:srgbClr val="9AA7B0">
                <a:alpha val="28000"/>
              </a:srgbClr>
            </a:outerShdw>
          </a:effectLst>
        </p:spPr>
        <p:txBody>
          <a:bodyPr/>
          <a:lstStyle/>
          <a:p>
            <a:endParaRPr lang="en-AU" sz="3600"/>
          </a:p>
        </p:txBody>
      </p:sp>
      <p:sp>
        <p:nvSpPr>
          <p:cNvPr id="11" name="Text 9"/>
          <p:cNvSpPr txBox="1"/>
          <p:nvPr/>
        </p:nvSpPr>
        <p:spPr>
          <a:xfrm>
            <a:off x="9118854" y="1600200"/>
            <a:ext cx="239344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400"/>
              </a:lnSpc>
              <a:buNone/>
            </a:pPr>
            <a:r>
              <a:rPr lang="en-US" sz="3600" b="1" dirty="0">
                <a:solidFill>
                  <a:srgbClr val="12658C"/>
                </a:solidFill>
              </a:rPr>
              <a:t>~3
</a:t>
            </a:r>
            <a:endParaRPr lang="en-US" sz="3600" dirty="0"/>
          </a:p>
          <a:p>
            <a:pPr marL="0" indent="0">
              <a:lnSpc>
                <a:spcPts val="1400"/>
              </a:lnSpc>
              <a:buNone/>
            </a:pPr>
            <a:r>
              <a:rPr lang="en-US" sz="1600" b="1" dirty="0">
                <a:solidFill>
                  <a:srgbClr val="16323F"/>
                </a:solidFill>
              </a:rPr>
              <a:t>increasing
</a:t>
            </a:r>
            <a:r>
              <a:rPr lang="en-US" sz="1200" i="1" dirty="0">
                <a:solidFill>
                  <a:srgbClr val="5A6B75"/>
                </a:solidFill>
              </a:rPr>
              <a:t>led by hydrology strategy</a:t>
            </a:r>
            <a:endParaRPr lang="en-US" sz="3600" dirty="0"/>
          </a:p>
        </p:txBody>
      </p:sp>
      <p:sp>
        <p:nvSpPr>
          <p:cNvPr id="12" name="Shape 10"/>
          <p:cNvSpPr/>
          <p:nvPr/>
        </p:nvSpPr>
        <p:spPr>
          <a:xfrm>
            <a:off x="548640" y="2743200"/>
            <a:ext cx="11091672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13" name="Shape 11"/>
          <p:cNvSpPr/>
          <p:nvPr/>
        </p:nvSpPr>
        <p:spPr>
          <a:xfrm>
            <a:off x="548640" y="2743200"/>
            <a:ext cx="91440" cy="822960"/>
          </a:xfrm>
          <a:prstGeom prst="roundRect">
            <a:avLst>
              <a:gd name="adj" fmla="val 50000"/>
            </a:avLst>
          </a:prstGeom>
          <a:solidFill>
            <a:srgbClr val="C0553B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14" name="Text 12"/>
          <p:cNvSpPr txBox="1"/>
          <p:nvPr/>
        </p:nvSpPr>
        <p:spPr>
          <a:xfrm>
            <a:off x="777240" y="284378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WRP-28  Regional Hydrology Strategy delivery &amp; publication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9189720" y="2852928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C0553B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16" name="Text 14"/>
          <p:cNvSpPr txBox="1"/>
          <p:nvPr/>
        </p:nvSpPr>
        <p:spPr>
          <a:xfrm>
            <a:off x="9189720" y="2852928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· increasing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13816" y="3200400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has progressed well, but the SPC contract expires Sep 2026 and publication by then is not feasible. Committee decision on a costed extension is the determining factor — the period's clearest escalation.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3648456"/>
            <a:ext cx="11091672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19" name="Shape 17"/>
          <p:cNvSpPr/>
          <p:nvPr/>
        </p:nvSpPr>
        <p:spPr>
          <a:xfrm>
            <a:off x="548640" y="3648456"/>
            <a:ext cx="91440" cy="82296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20" name="Text 18"/>
          <p:cNvSpPr txBox="1"/>
          <p:nvPr/>
        </p:nvSpPr>
        <p:spPr>
          <a:xfrm>
            <a:off x="777240" y="37490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WRP-30  Budget under-utilisation / slow absorption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9189720" y="3758184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22" name="Text 20"/>
          <p:cNvSpPr txBox="1"/>
          <p:nvPr/>
        </p:nvSpPr>
        <p:spPr>
          <a:xfrm>
            <a:off x="9189720" y="3758184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· stable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148069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60.5% utilisation, USD 6.72M unspent. PMU driven by the ~USD 2M Samoa radar at contract stage. Short H2 runway points to reprogramming / carry-forward.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548640" y="4553712"/>
            <a:ext cx="11091672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25" name="Shape 23"/>
          <p:cNvSpPr/>
          <p:nvPr/>
        </p:nvSpPr>
        <p:spPr>
          <a:xfrm>
            <a:off x="548640" y="4553712"/>
            <a:ext cx="91440" cy="82296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26" name="Text 24"/>
          <p:cNvSpPr txBox="1"/>
          <p:nvPr/>
        </p:nvSpPr>
        <p:spPr>
          <a:xfrm>
            <a:off x="777240" y="465429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WRP-31  Delivery concentration / single-EA dependency</a:t>
            </a:r>
            <a:endParaRPr lang="en-US" sz="2400" dirty="0"/>
          </a:p>
        </p:txBody>
      </p:sp>
      <p:sp>
        <p:nvSpPr>
          <p:cNvPr id="27" name="Shape 25"/>
          <p:cNvSpPr/>
          <p:nvPr/>
        </p:nvSpPr>
        <p:spPr>
          <a:xfrm>
            <a:off x="9189720" y="4663440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28" name="Text 26"/>
          <p:cNvSpPr txBox="1"/>
          <p:nvPr/>
        </p:nvSpPr>
        <p:spPr>
          <a:xfrm>
            <a:off x="9189720" y="4663440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inh. · residual mod.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790956" y="5047488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NZ Met Service ≈ 60% of spend, 85% of asset expenditure. A structural exposure, not a performance problem — consider O&amp;M transfer on delivered radars.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48640" y="5458968"/>
            <a:ext cx="11091672" cy="82296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8EDF0"/>
            </a:solidFill>
            <a:prstDash val="solid"/>
          </a:ln>
        </p:spPr>
        <p:txBody>
          <a:bodyPr/>
          <a:lstStyle/>
          <a:p>
            <a:endParaRPr lang="en-AU" sz="3600"/>
          </a:p>
        </p:txBody>
      </p:sp>
      <p:sp>
        <p:nvSpPr>
          <p:cNvPr id="31" name="Shape 29"/>
          <p:cNvSpPr/>
          <p:nvPr/>
        </p:nvSpPr>
        <p:spPr>
          <a:xfrm>
            <a:off x="548640" y="5458968"/>
            <a:ext cx="91440" cy="822960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32" name="Text 30"/>
          <p:cNvSpPr txBox="1"/>
          <p:nvPr/>
        </p:nvSpPr>
        <p:spPr>
          <a:xfrm>
            <a:off x="777240" y="5559552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WRP-32  Donor confidence / reputational</a:t>
            </a:r>
            <a:endParaRPr lang="en-US" sz="2400" dirty="0"/>
          </a:p>
        </p:txBody>
      </p:sp>
      <p:sp>
        <p:nvSpPr>
          <p:cNvPr id="33" name="Shape 31"/>
          <p:cNvSpPr/>
          <p:nvPr/>
        </p:nvSpPr>
        <p:spPr>
          <a:xfrm>
            <a:off x="9189720" y="5568696"/>
            <a:ext cx="2286000" cy="329184"/>
          </a:xfrm>
          <a:prstGeom prst="roundRect">
            <a:avLst>
              <a:gd name="adj" fmla="val 50000"/>
            </a:avLst>
          </a:prstGeom>
          <a:solidFill>
            <a:srgbClr val="E0952A"/>
          </a:solidFill>
          <a:ln/>
        </p:spPr>
        <p:txBody>
          <a:bodyPr/>
          <a:lstStyle/>
          <a:p>
            <a:endParaRPr lang="en-AU" sz="3600"/>
          </a:p>
        </p:txBody>
      </p:sp>
      <p:sp>
        <p:nvSpPr>
          <p:cNvPr id="34" name="Text 32"/>
          <p:cNvSpPr txBox="1"/>
          <p:nvPr/>
        </p:nvSpPr>
        <p:spPr>
          <a:xfrm>
            <a:off x="9189720" y="5568696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· stable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777240" y="5947102"/>
            <a:ext cx="10698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4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aggregate risk the first three feed into. Managed by demonstrable absorption, a credible transition narrative, and transparent reconciliation of financial bases.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B9A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MONITORING, EVALUATION, RESEARCH &amp; LEARNING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76656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en-US" sz="2600" b="1" dirty="0">
                <a:solidFill>
                  <a:srgbClr val="0B2F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framework moved into operational use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51688" y="1154479"/>
            <a:ext cx="11091672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report is itself a product of the WRP MERL framework — a maturing externally noted by the Donor Committee Chair. Progress is reported against 90 implementation indicators (A &amp; B series) across KRAs 1–5.</a:t>
            </a:r>
            <a:endParaRPr lang="en-US" sz="1600" dirty="0"/>
          </a:p>
        </p:txBody>
      </p:sp>
      <p:graphicFrame>
        <p:nvGraphicFramePr>
          <p:cNvPr id="5" name="Chart 0"/>
          <p:cNvGraphicFramePr/>
          <p:nvPr>
            <p:extLst>
              <p:ext uri="{D42A27DB-BD31-4B8C-83A1-F6EECF244321}">
                <p14:modId xmlns:p14="http://schemas.microsoft.com/office/powerpoint/2010/main" val="2099473170"/>
              </p:ext>
            </p:extLst>
          </p:nvPr>
        </p:nvGraphicFramePr>
        <p:xfrm>
          <a:off x="548640" y="2148840"/>
          <a:ext cx="6035040" cy="310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5303519"/>
            <a:ext cx="6035040" cy="4000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*No change is largely by design — activity sequenced for later or in maintenance mode.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766559" y="1805940"/>
            <a:ext cx="5101185" cy="4668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Data-quality notes carried in the register: GEDSI indicator (A9) active but nil-quantified pending a screening-log denominator; percentage indicators require denominators.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 counts (D7) reported per agency on two non-summable bases — deliberately not aggregated into a single total this period. Reconciling to a common basis is a defined next step.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region-wide, MERL-aligned evaluation framework (pre-/during-/post-) is the defined priority — outcome-level evidence is currently indicative and rests on ad hoc method. PMU will lead and resource the design.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1632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R&amp;D priorities ahead: whole-of-life asset value to inform the sustainment financing case; and mapping the standard evaluation method for outcome-level indicators.</a:t>
            </a:r>
            <a:endParaRPr lang="en-US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|  Six-Monthly Programme Report  |  1 Jan – 30 Jun 2026</a:t>
            </a:r>
            <a:endParaRPr lang="en-US" sz="850" dirty="0"/>
          </a:p>
        </p:txBody>
      </p:sp>
      <p:sp>
        <p:nvSpPr>
          <p:cNvPr id="9" name="Text 6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5A6B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B2F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120640"/>
            <a:ext cx="12188952" cy="1737360"/>
          </a:xfrm>
          <a:prstGeom prst="rect">
            <a:avLst/>
          </a:prstGeom>
          <a:solidFill>
            <a:srgbClr val="12658C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3" name="Shape 1"/>
          <p:cNvSpPr/>
          <p:nvPr/>
        </p:nvSpPr>
        <p:spPr>
          <a:xfrm>
            <a:off x="0" y="4937760"/>
            <a:ext cx="12188952" cy="201168"/>
          </a:xfrm>
          <a:prstGeom prst="rect">
            <a:avLst/>
          </a:prstGeom>
          <a:solidFill>
            <a:srgbClr val="1B9AA6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 txBox="1"/>
          <p:nvPr/>
        </p:nvSpPr>
        <p:spPr>
          <a:xfrm>
            <a:off x="731520" y="12344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kern="0" spc="200" dirty="0">
                <a:solidFill>
                  <a:srgbClr val="5FC2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10698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8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foundations are holding.</a:t>
            </a:r>
            <a:endParaRPr lang="en-US" sz="3000" dirty="0"/>
          </a:p>
          <a:p>
            <a:pPr marL="0" indent="0">
              <a:lnSpc>
                <a:spcPts val="38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task is to build on them faster, and more evenly.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154680"/>
            <a:ext cx="1093194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C9D6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 adopted, first capability gains measured, and delivery reaching remote communities — early, output-level evidence rather than proof of outcomes. The programme is reporting its risks and gaps with the same candour as its achievements.</a:t>
            </a:r>
            <a:endParaRPr lang="en-US" sz="2400" b="1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54406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Weather Ready Pacific  ·  Six-Monthly Programme Report  ·  1 January – 30 June 2026  ·  Provisional; to be finalised in the 2026 WRP Annual Report</a:t>
            </a:r>
            <a:endParaRPr lang="en-US" sz="2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3757</Words>
  <Application>Microsoft Office PowerPoint</Application>
  <PresentationFormat>Widescreen</PresentationFormat>
  <Paragraphs>308</Paragraphs>
  <Slides>27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Richard Lal</cp:lastModifiedBy>
  <cp:revision>2</cp:revision>
  <dcterms:created xsi:type="dcterms:W3CDTF">2026-09-13T07:18:16Z</dcterms:created>
  <dcterms:modified xsi:type="dcterms:W3CDTF">2026-09-13T08:24:47Z</dcterms:modified>
</cp:coreProperties>
</file>